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334" r:id="rId21"/>
    <p:sldId id="333" r:id="rId22"/>
    <p:sldId id="284" r:id="rId23"/>
    <p:sldId id="269" r:id="rId24"/>
    <p:sldId id="304" r:id="rId25"/>
    <p:sldId id="305" r:id="rId26"/>
    <p:sldId id="307" r:id="rId27"/>
    <p:sldId id="306" r:id="rId28"/>
    <p:sldId id="308"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56" autoAdjust="0"/>
    <p:restoredTop sz="85174"/>
  </p:normalViewPr>
  <p:slideViewPr>
    <p:cSldViewPr snapToGrid="0" snapToObjects="1">
      <p:cViewPr varScale="1">
        <p:scale>
          <a:sx n="70" d="100"/>
          <a:sy n="70" d="100"/>
        </p:scale>
        <p:origin x="1186"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7/14/2023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4.gif>
</file>

<file path=ppt/media/image5.gif>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16073857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523653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7/14/2023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okisna93/Applied_Data_Science_Capstone_Project/blob/main/3-module_1_L3_labs-jupyter-spacex-data_wrangling_jupyterli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kisna93/Applied_Data_Science_Capstone_Project/blob/main/5-jupyter-labs-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localhost:8888/notebooks/Documents/Projects/6-Applied%20Data%20Science%20Capstone%20Project/4-jupyter-labs-eda-sql-coursera_sqllite%20(1).ipynb#List-the-records-which-will-display-the-month-names,-failure-landing_outcomes-in-drone-ship-,booster-versions,-launch_site-for-the-months-in-year-2015."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okisna93/Applied_Data_Science_Capstone_Project/blob/main/4-jupyter-labs-eda-sql-coursera_sqllite%20(1).ipynb"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kisna93/Applied_Data_Science_Capstone_Project/blob/main/6-module_3_lab_jupyter_launch_site_location.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okisna93/Applied_Data_Science_Capstone_Project/blob/main/7-spacex_dash_app.py.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kisna93/Applied_Data_Science_Capstone_Project/blob/main/8-module_4_SpaceX_Machine_Learning_Prediction_Part_5.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gif"/></Relationships>
</file>

<file path=ppt/slides/_rels/slide4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List_of_Falcon_9_and_Falcon_Heavy_launche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okisna93/Applied_Data_Science_Capstone_Project/blob/main/1-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okisna93/Applied_Data_Science_Capstone_Project/blob/main/2-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Ismet Okan Celik</a:t>
            </a:r>
          </a:p>
          <a:p>
            <a:r>
              <a:rPr lang="en-US" dirty="0">
                <a:solidFill>
                  <a:schemeClr val="bg2"/>
                </a:solidFill>
                <a:latin typeface="Abadi" panose="020B0604020104020204" pitchFamily="34" charset="0"/>
                <a:ea typeface="SF Pro" pitchFamily="2" charset="0"/>
                <a:cs typeface="SF Pro" pitchFamily="2" charset="0"/>
              </a:rPr>
              <a:t>07/14/2023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599" cy="4601586"/>
          </a:xfrm>
          <a:prstGeom prst="rect">
            <a:avLst/>
          </a:prstGeom>
        </p:spPr>
        <p:txBody>
          <a:bodyPr/>
          <a:lstStyle/>
          <a:p>
            <a:r>
              <a:rPr lang="en-US" sz="2200" dirty="0">
                <a:solidFill>
                  <a:schemeClr val="accent3">
                    <a:lumMod val="25000"/>
                  </a:schemeClr>
                </a:solidFill>
                <a:latin typeface="Abadi" panose="020B0604020104020204" pitchFamily="34" charset="0"/>
              </a:rPr>
              <a:t>Exploratory Data Analysis (EDA) was performed to see some of the patterns in the dataset.</a:t>
            </a:r>
          </a:p>
          <a:p>
            <a:r>
              <a:rPr lang="en-US" sz="2200" dirty="0">
                <a:solidFill>
                  <a:schemeClr val="accent3">
                    <a:lumMod val="25000"/>
                  </a:schemeClr>
                </a:solidFill>
                <a:latin typeface="Abadi" panose="020B0604020104020204" pitchFamily="34" charset="0"/>
              </a:rPr>
              <a:t>Identified the percentage of missing values and datatypes.</a:t>
            </a:r>
          </a:p>
          <a:p>
            <a:r>
              <a:rPr lang="en-US" sz="2200" dirty="0">
                <a:solidFill>
                  <a:schemeClr val="accent3">
                    <a:lumMod val="25000"/>
                  </a:schemeClr>
                </a:solidFill>
                <a:latin typeface="Abadi" panose="020B0604020104020204" pitchFamily="34" charset="0"/>
              </a:rPr>
              <a:t>Calculated Launches for per site, occurrences of each orbit and occurrences of mission outcome per orbit type.</a:t>
            </a:r>
          </a:p>
          <a:p>
            <a:r>
              <a:rPr lang="en-US" sz="2200" dirty="0">
                <a:solidFill>
                  <a:schemeClr val="accent3">
                    <a:lumMod val="25000"/>
                  </a:schemeClr>
                </a:solidFill>
                <a:latin typeface="Abadi" panose="020B0604020104020204" pitchFamily="34" charset="0"/>
              </a:rPr>
              <a:t>Lastly, created a landing outcome label from outcome column</a:t>
            </a:r>
          </a:p>
          <a:p>
            <a:r>
              <a:rPr lang="en-US" sz="2200" dirty="0">
                <a:solidFill>
                  <a:schemeClr val="accent3">
                    <a:lumMod val="25000"/>
                  </a:schemeClr>
                </a:solidFill>
                <a:latin typeface="Abadi" panose="020B0604020104020204" pitchFamily="34" charset="0"/>
              </a:rPr>
              <a:t>Present the data wrangling process with key phrases and flowcharts:</a:t>
            </a:r>
          </a:p>
          <a:p>
            <a:pPr marL="0" indent="0">
              <a:buNone/>
            </a:pPr>
            <a:endParaRPr lang="en-US" sz="2200" dirty="0">
              <a:solidFill>
                <a:schemeClr val="accent3">
                  <a:lumMod val="25000"/>
                </a:schemeClr>
              </a:solidFill>
              <a:latin typeface="Abadi" panose="020B0604020104020204" pitchFamily="34" charset="0"/>
            </a:endParaRPr>
          </a:p>
          <a:p>
            <a:pPr marL="0" indent="0">
              <a:buNone/>
            </a:pPr>
            <a:endParaRPr lang="en-US" sz="2200" dirty="0">
              <a:solidFill>
                <a:schemeClr val="accent3">
                  <a:lumMod val="25000"/>
                </a:schemeClr>
              </a:solidFill>
              <a:latin typeface="Abadi" panose="020B0604020104020204" pitchFamily="34" charset="0"/>
            </a:endParaRPr>
          </a:p>
          <a:p>
            <a:r>
              <a:rPr lang="en-US" sz="2200" dirty="0">
                <a:solidFill>
                  <a:schemeClr val="accent3">
                    <a:lumMod val="25000"/>
                  </a:schemeClr>
                </a:solidFill>
                <a:latin typeface="Abadi" panose="020B0604020104020204" pitchFamily="34" charset="0"/>
              </a:rPr>
              <a:t>GitHub URL of your completed data wrangling related notebooks: </a:t>
            </a:r>
            <a:r>
              <a:rPr lang="en-US" sz="2200" dirty="0">
                <a:solidFill>
                  <a:schemeClr val="accent3">
                    <a:lumMod val="25000"/>
                  </a:schemeClr>
                </a:solidFill>
                <a:latin typeface="Abadi" panose="020B0604020104020204" pitchFamily="34" charset="0"/>
                <a:hlinkClick r:id="rId3"/>
              </a:rPr>
              <a:t>https://github.com/okisna93/Applied_Data_Science_Capstone_Project/blob/main/3-module_1_L3_labs-jupyter-spacex-data_wrangling_jupyterlite.jupyterlite.ipynb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Flowchart: Alternate Process 1">
            <a:extLst>
              <a:ext uri="{FF2B5EF4-FFF2-40B4-BE49-F238E27FC236}">
                <a16:creationId xmlns:a16="http://schemas.microsoft.com/office/drawing/2014/main" id="{6211953D-21E7-669A-37AA-34B554EA57C5}"/>
              </a:ext>
            </a:extLst>
          </p:cNvPr>
          <p:cNvSpPr/>
          <p:nvPr/>
        </p:nvSpPr>
        <p:spPr>
          <a:xfrm>
            <a:off x="934734" y="4646676"/>
            <a:ext cx="1719943" cy="61264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EDA</a:t>
            </a:r>
          </a:p>
        </p:txBody>
      </p:sp>
      <p:sp>
        <p:nvSpPr>
          <p:cNvPr id="3" name="Flowchart: Alternate Process 2">
            <a:extLst>
              <a:ext uri="{FF2B5EF4-FFF2-40B4-BE49-F238E27FC236}">
                <a16:creationId xmlns:a16="http://schemas.microsoft.com/office/drawing/2014/main" id="{4192132D-8367-711D-7228-8B2687306A1E}"/>
              </a:ext>
            </a:extLst>
          </p:cNvPr>
          <p:cNvSpPr/>
          <p:nvPr/>
        </p:nvSpPr>
        <p:spPr>
          <a:xfrm>
            <a:off x="3795863" y="4646676"/>
            <a:ext cx="3646713" cy="61264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Summarizations and Calculations</a:t>
            </a:r>
          </a:p>
        </p:txBody>
      </p:sp>
      <p:sp>
        <p:nvSpPr>
          <p:cNvPr id="6" name="Flowchart: Alternate Process 5">
            <a:extLst>
              <a:ext uri="{FF2B5EF4-FFF2-40B4-BE49-F238E27FC236}">
                <a16:creationId xmlns:a16="http://schemas.microsoft.com/office/drawing/2014/main" id="{E7CBC41C-A72D-D96A-E444-3AADF752CC9D}"/>
              </a:ext>
            </a:extLst>
          </p:cNvPr>
          <p:cNvSpPr/>
          <p:nvPr/>
        </p:nvSpPr>
        <p:spPr>
          <a:xfrm>
            <a:off x="8536968" y="4646676"/>
            <a:ext cx="2303087" cy="61264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Creating Landing Outcome Column</a:t>
            </a:r>
          </a:p>
        </p:txBody>
      </p:sp>
      <p:sp>
        <p:nvSpPr>
          <p:cNvPr id="7" name="Arrow: Right 6">
            <a:extLst>
              <a:ext uri="{FF2B5EF4-FFF2-40B4-BE49-F238E27FC236}">
                <a16:creationId xmlns:a16="http://schemas.microsoft.com/office/drawing/2014/main" id="{21597101-F8E7-33CA-3D2A-21F8546483F6}"/>
              </a:ext>
            </a:extLst>
          </p:cNvPr>
          <p:cNvSpPr/>
          <p:nvPr/>
        </p:nvSpPr>
        <p:spPr>
          <a:xfrm>
            <a:off x="2759463" y="4743341"/>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Right 8">
            <a:extLst>
              <a:ext uri="{FF2B5EF4-FFF2-40B4-BE49-F238E27FC236}">
                <a16:creationId xmlns:a16="http://schemas.microsoft.com/office/drawing/2014/main" id="{AF4364F4-FB6A-4B57-1175-0086584B5395}"/>
              </a:ext>
            </a:extLst>
          </p:cNvPr>
          <p:cNvSpPr/>
          <p:nvPr/>
        </p:nvSpPr>
        <p:spPr>
          <a:xfrm>
            <a:off x="7500568" y="4774692"/>
            <a:ext cx="97840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22853"/>
            <a:ext cx="9745589" cy="500435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Summarizing what charts were plotted and why those charts used:</a:t>
            </a:r>
          </a:p>
          <a:p>
            <a:pPr lvl="1">
              <a:lnSpc>
                <a:spcPct val="100000"/>
              </a:lnSpc>
              <a:spcBef>
                <a:spcPts val="1400"/>
              </a:spcBef>
            </a:pPr>
            <a:r>
              <a:rPr lang="en-US" sz="1400" b="1" u="sng" dirty="0" err="1">
                <a:solidFill>
                  <a:schemeClr val="accent3">
                    <a:lumMod val="25000"/>
                  </a:schemeClr>
                </a:solidFill>
                <a:latin typeface="Abadi"/>
              </a:rPr>
              <a:t>FlightNumber</a:t>
            </a:r>
            <a:r>
              <a:rPr lang="en-US" sz="1400" b="1" u="sng" dirty="0">
                <a:solidFill>
                  <a:schemeClr val="accent3">
                    <a:lumMod val="25000"/>
                  </a:schemeClr>
                </a:solidFill>
                <a:latin typeface="Abadi"/>
              </a:rPr>
              <a:t> vs. </a:t>
            </a:r>
            <a:r>
              <a:rPr lang="en-US" sz="1400" b="1" u="sng" dirty="0" err="1">
                <a:solidFill>
                  <a:schemeClr val="accent3">
                    <a:lumMod val="25000"/>
                  </a:schemeClr>
                </a:solidFill>
                <a:latin typeface="Abadi"/>
              </a:rPr>
              <a:t>PayloadMass</a:t>
            </a:r>
            <a:r>
              <a:rPr lang="en-US" sz="1400" b="1" u="sng" dirty="0">
                <a:solidFill>
                  <a:schemeClr val="accent3">
                    <a:lumMod val="25000"/>
                  </a:schemeClr>
                </a:solidFill>
                <a:latin typeface="Abadi"/>
              </a:rPr>
              <a:t> with Outcome (</a:t>
            </a:r>
            <a:r>
              <a:rPr lang="en-US" sz="1400" b="1" u="sng" dirty="0" err="1">
                <a:solidFill>
                  <a:schemeClr val="accent3">
                    <a:lumMod val="25000"/>
                  </a:schemeClr>
                </a:solidFill>
                <a:latin typeface="Abadi"/>
              </a:rPr>
              <a:t>ScatterPlot</a:t>
            </a:r>
            <a:r>
              <a:rPr lang="en-US" sz="1400" b="1" u="sng" dirty="0">
                <a:solidFill>
                  <a:schemeClr val="accent3">
                    <a:lumMod val="25000"/>
                  </a:schemeClr>
                </a:solidFill>
                <a:latin typeface="Abadi"/>
              </a:rPr>
              <a:t>): </a:t>
            </a:r>
            <a:r>
              <a:rPr lang="en-US" sz="1400" dirty="0">
                <a:solidFill>
                  <a:schemeClr val="accent3">
                    <a:lumMod val="25000"/>
                  </a:schemeClr>
                </a:solidFill>
                <a:latin typeface="Abadi"/>
              </a:rPr>
              <a:t>Observing relationship between </a:t>
            </a:r>
            <a:r>
              <a:rPr lang="en-US" sz="1400" dirty="0" err="1">
                <a:solidFill>
                  <a:schemeClr val="accent3">
                    <a:lumMod val="25000"/>
                  </a:schemeClr>
                </a:solidFill>
                <a:latin typeface="Abadi"/>
              </a:rPr>
              <a:t>FlightNumber</a:t>
            </a:r>
            <a:r>
              <a:rPr lang="en-US" sz="1400" dirty="0">
                <a:solidFill>
                  <a:schemeClr val="accent3">
                    <a:lumMod val="25000"/>
                  </a:schemeClr>
                </a:solidFill>
                <a:latin typeface="Abadi"/>
              </a:rPr>
              <a:t> and </a:t>
            </a:r>
            <a:r>
              <a:rPr lang="en-US" sz="1400" dirty="0" err="1">
                <a:solidFill>
                  <a:schemeClr val="accent3">
                    <a:lumMod val="25000"/>
                  </a:schemeClr>
                </a:solidFill>
                <a:latin typeface="Abadi"/>
              </a:rPr>
              <a:t>PayloadMass</a:t>
            </a:r>
            <a:r>
              <a:rPr lang="en-US" sz="1400" dirty="0">
                <a:solidFill>
                  <a:schemeClr val="accent3">
                    <a:lumMod val="25000"/>
                  </a:schemeClr>
                </a:solidFill>
                <a:latin typeface="Abadi"/>
              </a:rPr>
              <a:t> and their effect on the success rate of the launches.</a:t>
            </a:r>
          </a:p>
          <a:p>
            <a:pPr lvl="1">
              <a:lnSpc>
                <a:spcPct val="100000"/>
              </a:lnSpc>
              <a:spcBef>
                <a:spcPts val="1400"/>
              </a:spcBef>
            </a:pPr>
            <a:r>
              <a:rPr lang="en-US" sz="1400" b="1" u="sng" dirty="0" err="1">
                <a:solidFill>
                  <a:schemeClr val="accent3">
                    <a:lumMod val="25000"/>
                  </a:schemeClr>
                </a:solidFill>
                <a:latin typeface="Abadi"/>
              </a:rPr>
              <a:t>FlightNumber</a:t>
            </a:r>
            <a:r>
              <a:rPr lang="en-US" sz="1400" b="1" u="sng" dirty="0">
                <a:solidFill>
                  <a:schemeClr val="accent3">
                    <a:lumMod val="25000"/>
                  </a:schemeClr>
                </a:solidFill>
                <a:latin typeface="Abadi"/>
              </a:rPr>
              <a:t> vs. </a:t>
            </a:r>
            <a:r>
              <a:rPr lang="en-US" sz="1400" b="1" u="sng" dirty="0" err="1">
                <a:solidFill>
                  <a:schemeClr val="accent3">
                    <a:lumMod val="25000"/>
                  </a:schemeClr>
                </a:solidFill>
                <a:latin typeface="Abadi"/>
              </a:rPr>
              <a:t>LaunchSite</a:t>
            </a:r>
            <a:r>
              <a:rPr lang="en-US" sz="1400" b="1" u="sng" dirty="0">
                <a:solidFill>
                  <a:schemeClr val="accent3">
                    <a:lumMod val="25000"/>
                  </a:schemeClr>
                </a:solidFill>
                <a:latin typeface="Abadi"/>
              </a:rPr>
              <a:t> with Outcome (</a:t>
            </a:r>
            <a:r>
              <a:rPr lang="en-US" sz="1400" b="1" u="sng" dirty="0" err="1">
                <a:solidFill>
                  <a:schemeClr val="accent3">
                    <a:lumMod val="25000"/>
                  </a:schemeClr>
                </a:solidFill>
                <a:latin typeface="Abadi"/>
              </a:rPr>
              <a:t>ScatterPlot</a:t>
            </a:r>
            <a:r>
              <a:rPr lang="en-US" sz="1400" b="1" u="sng" dirty="0">
                <a:solidFill>
                  <a:schemeClr val="accent3">
                    <a:lumMod val="25000"/>
                  </a:schemeClr>
                </a:solidFill>
                <a:latin typeface="Abadi"/>
              </a:rPr>
              <a:t>): </a:t>
            </a:r>
            <a:r>
              <a:rPr lang="en-US" sz="1400" dirty="0">
                <a:solidFill>
                  <a:schemeClr val="accent3">
                    <a:lumMod val="25000"/>
                  </a:schemeClr>
                </a:solidFill>
                <a:latin typeface="Abadi"/>
              </a:rPr>
              <a:t>Observing relationship between </a:t>
            </a:r>
            <a:r>
              <a:rPr lang="en-US" sz="1400" dirty="0" err="1">
                <a:solidFill>
                  <a:schemeClr val="accent3">
                    <a:lumMod val="25000"/>
                  </a:schemeClr>
                </a:solidFill>
                <a:latin typeface="Abadi"/>
              </a:rPr>
              <a:t>FlightNumber</a:t>
            </a:r>
            <a:r>
              <a:rPr lang="en-US" sz="1400" dirty="0">
                <a:solidFill>
                  <a:schemeClr val="accent3">
                    <a:lumMod val="25000"/>
                  </a:schemeClr>
                </a:solidFill>
                <a:latin typeface="Abadi"/>
              </a:rPr>
              <a:t> and </a:t>
            </a:r>
            <a:r>
              <a:rPr lang="en-US" sz="1400" dirty="0" err="1">
                <a:solidFill>
                  <a:schemeClr val="accent3">
                    <a:lumMod val="25000"/>
                  </a:schemeClr>
                </a:solidFill>
                <a:latin typeface="Abadi"/>
              </a:rPr>
              <a:t>LaunchSites</a:t>
            </a:r>
            <a:r>
              <a:rPr lang="en-US" sz="1400" dirty="0">
                <a:solidFill>
                  <a:schemeClr val="accent3">
                    <a:lumMod val="25000"/>
                  </a:schemeClr>
                </a:solidFill>
                <a:latin typeface="Abadi"/>
              </a:rPr>
              <a:t> and their effect on the success rate of the launches.</a:t>
            </a:r>
          </a:p>
          <a:p>
            <a:pPr lvl="1">
              <a:lnSpc>
                <a:spcPct val="100000"/>
              </a:lnSpc>
              <a:spcBef>
                <a:spcPts val="1400"/>
              </a:spcBef>
            </a:pPr>
            <a:r>
              <a:rPr lang="en-US" sz="1400" b="1" u="sng" dirty="0" err="1">
                <a:solidFill>
                  <a:schemeClr val="accent3">
                    <a:lumMod val="25000"/>
                  </a:schemeClr>
                </a:solidFill>
                <a:latin typeface="Abadi"/>
              </a:rPr>
              <a:t>PayloadMass</a:t>
            </a:r>
            <a:r>
              <a:rPr lang="en-US" sz="1400" b="1" u="sng" dirty="0">
                <a:solidFill>
                  <a:schemeClr val="accent3">
                    <a:lumMod val="25000"/>
                  </a:schemeClr>
                </a:solidFill>
                <a:latin typeface="Abadi"/>
              </a:rPr>
              <a:t> vs. </a:t>
            </a:r>
            <a:r>
              <a:rPr lang="en-US" sz="1400" b="1" u="sng" dirty="0" err="1">
                <a:solidFill>
                  <a:schemeClr val="accent3">
                    <a:lumMod val="25000"/>
                  </a:schemeClr>
                </a:solidFill>
                <a:latin typeface="Abadi"/>
              </a:rPr>
              <a:t>LaunchSite</a:t>
            </a:r>
            <a:r>
              <a:rPr lang="en-US" sz="1400" b="1" u="sng" dirty="0">
                <a:solidFill>
                  <a:schemeClr val="accent3">
                    <a:lumMod val="25000"/>
                  </a:schemeClr>
                </a:solidFill>
                <a:latin typeface="Abadi"/>
              </a:rPr>
              <a:t> with Outcome (</a:t>
            </a:r>
            <a:r>
              <a:rPr lang="en-US" sz="1400" b="1" u="sng" dirty="0" err="1">
                <a:solidFill>
                  <a:schemeClr val="accent3">
                    <a:lumMod val="25000"/>
                  </a:schemeClr>
                </a:solidFill>
                <a:latin typeface="Abadi"/>
              </a:rPr>
              <a:t>ScatterPlot</a:t>
            </a:r>
            <a:r>
              <a:rPr lang="en-US" sz="1400" b="1" u="sng" dirty="0">
                <a:solidFill>
                  <a:schemeClr val="accent3">
                    <a:lumMod val="25000"/>
                  </a:schemeClr>
                </a:solidFill>
                <a:latin typeface="Abadi"/>
              </a:rPr>
              <a:t>): </a:t>
            </a:r>
            <a:r>
              <a:rPr lang="en-US" sz="1400" dirty="0">
                <a:solidFill>
                  <a:schemeClr val="accent3">
                    <a:lumMod val="25000"/>
                  </a:schemeClr>
                </a:solidFill>
                <a:latin typeface="Abadi"/>
              </a:rPr>
              <a:t>Observing relationship between </a:t>
            </a:r>
            <a:r>
              <a:rPr lang="en-US" sz="1400" dirty="0" err="1">
                <a:solidFill>
                  <a:schemeClr val="accent3">
                    <a:lumMod val="25000"/>
                  </a:schemeClr>
                </a:solidFill>
                <a:latin typeface="Abadi"/>
              </a:rPr>
              <a:t>PayloadMass</a:t>
            </a:r>
            <a:r>
              <a:rPr lang="en-US" sz="1400" dirty="0">
                <a:solidFill>
                  <a:schemeClr val="accent3">
                    <a:lumMod val="25000"/>
                  </a:schemeClr>
                </a:solidFill>
                <a:latin typeface="Abadi"/>
              </a:rPr>
              <a:t> and </a:t>
            </a:r>
            <a:r>
              <a:rPr lang="en-US" sz="1400" dirty="0" err="1">
                <a:solidFill>
                  <a:schemeClr val="accent3">
                    <a:lumMod val="25000"/>
                  </a:schemeClr>
                </a:solidFill>
                <a:latin typeface="Abadi"/>
              </a:rPr>
              <a:t>LaunchSites</a:t>
            </a:r>
            <a:r>
              <a:rPr lang="en-US" sz="1400" dirty="0">
                <a:solidFill>
                  <a:schemeClr val="accent3">
                    <a:lumMod val="25000"/>
                  </a:schemeClr>
                </a:solidFill>
                <a:latin typeface="Abadi"/>
              </a:rPr>
              <a:t> and their effect on success rate of the launches.</a:t>
            </a:r>
          </a:p>
          <a:p>
            <a:pPr lvl="1">
              <a:lnSpc>
                <a:spcPct val="100000"/>
              </a:lnSpc>
              <a:spcBef>
                <a:spcPts val="1400"/>
              </a:spcBef>
            </a:pPr>
            <a:r>
              <a:rPr lang="en-US" sz="1400" b="1" u="sng" dirty="0" err="1">
                <a:solidFill>
                  <a:schemeClr val="accent3">
                    <a:lumMod val="25000"/>
                  </a:schemeClr>
                </a:solidFill>
                <a:latin typeface="Abadi"/>
              </a:rPr>
              <a:t>SuccessRate</a:t>
            </a:r>
            <a:r>
              <a:rPr lang="en-US" sz="1400" b="1" u="sng" dirty="0">
                <a:solidFill>
                  <a:schemeClr val="accent3">
                    <a:lumMod val="25000"/>
                  </a:schemeClr>
                </a:solidFill>
                <a:latin typeface="Abadi"/>
              </a:rPr>
              <a:t> vs. Orbit Type (</a:t>
            </a:r>
            <a:r>
              <a:rPr lang="en-US" sz="1400" b="1" u="sng" dirty="0" err="1">
                <a:solidFill>
                  <a:schemeClr val="accent3">
                    <a:lumMod val="25000"/>
                  </a:schemeClr>
                </a:solidFill>
                <a:latin typeface="Abadi"/>
              </a:rPr>
              <a:t>BarPlot</a:t>
            </a:r>
            <a:r>
              <a:rPr lang="en-US" sz="1400" b="1" u="sng" dirty="0">
                <a:solidFill>
                  <a:schemeClr val="accent3">
                    <a:lumMod val="25000"/>
                  </a:schemeClr>
                </a:solidFill>
                <a:latin typeface="Abadi"/>
              </a:rPr>
              <a:t>): </a:t>
            </a:r>
            <a:r>
              <a:rPr lang="en-US" sz="1400" dirty="0">
                <a:solidFill>
                  <a:schemeClr val="accent3">
                    <a:lumMod val="25000"/>
                  </a:schemeClr>
                </a:solidFill>
                <a:latin typeface="Abadi"/>
              </a:rPr>
              <a:t>Observing what is the success rate of different orbits.</a:t>
            </a:r>
          </a:p>
          <a:p>
            <a:pPr lvl="1">
              <a:lnSpc>
                <a:spcPct val="100000"/>
              </a:lnSpc>
              <a:spcBef>
                <a:spcPts val="1400"/>
              </a:spcBef>
            </a:pPr>
            <a:r>
              <a:rPr lang="en-US" sz="1400" b="1" u="sng" dirty="0" err="1">
                <a:solidFill>
                  <a:schemeClr val="accent3">
                    <a:lumMod val="25000"/>
                  </a:schemeClr>
                </a:solidFill>
                <a:latin typeface="Abadi"/>
              </a:rPr>
              <a:t>FlightNumber</a:t>
            </a:r>
            <a:r>
              <a:rPr lang="en-US" sz="1400" b="1" u="sng" dirty="0">
                <a:solidFill>
                  <a:schemeClr val="accent3">
                    <a:lumMod val="25000"/>
                  </a:schemeClr>
                </a:solidFill>
                <a:latin typeface="Abadi"/>
              </a:rPr>
              <a:t> vs. </a:t>
            </a:r>
            <a:r>
              <a:rPr lang="en-US" sz="1400" b="1" u="sng" dirty="0" err="1">
                <a:solidFill>
                  <a:schemeClr val="accent3">
                    <a:lumMod val="25000"/>
                  </a:schemeClr>
                </a:solidFill>
                <a:latin typeface="Abadi"/>
              </a:rPr>
              <a:t>OrbitType</a:t>
            </a:r>
            <a:r>
              <a:rPr lang="en-US" sz="1400" b="1" u="sng" dirty="0">
                <a:solidFill>
                  <a:schemeClr val="accent3">
                    <a:lumMod val="25000"/>
                  </a:schemeClr>
                </a:solidFill>
                <a:latin typeface="Abadi"/>
              </a:rPr>
              <a:t> (</a:t>
            </a:r>
            <a:r>
              <a:rPr lang="en-US" sz="1400" b="1" u="sng" dirty="0" err="1">
                <a:solidFill>
                  <a:schemeClr val="accent3">
                    <a:lumMod val="25000"/>
                  </a:schemeClr>
                </a:solidFill>
                <a:latin typeface="Abadi"/>
              </a:rPr>
              <a:t>ScatterPlot</a:t>
            </a:r>
            <a:r>
              <a:rPr lang="en-US" sz="1400" b="1" u="sng" dirty="0">
                <a:solidFill>
                  <a:schemeClr val="accent3">
                    <a:lumMod val="25000"/>
                  </a:schemeClr>
                </a:solidFill>
                <a:latin typeface="Abadi"/>
              </a:rPr>
              <a:t>): </a:t>
            </a:r>
            <a:r>
              <a:rPr lang="en-US" sz="1400" dirty="0">
                <a:solidFill>
                  <a:schemeClr val="accent3">
                    <a:lumMod val="25000"/>
                  </a:schemeClr>
                </a:solidFill>
                <a:latin typeface="Abadi"/>
              </a:rPr>
              <a:t>Observing relationship between </a:t>
            </a:r>
            <a:r>
              <a:rPr lang="en-US" sz="1400" dirty="0" err="1">
                <a:solidFill>
                  <a:schemeClr val="accent3">
                    <a:lumMod val="25000"/>
                  </a:schemeClr>
                </a:solidFill>
                <a:latin typeface="Abadi"/>
              </a:rPr>
              <a:t>FlightNumber</a:t>
            </a:r>
            <a:r>
              <a:rPr lang="en-US" sz="1400" dirty="0">
                <a:solidFill>
                  <a:schemeClr val="accent3">
                    <a:lumMod val="25000"/>
                  </a:schemeClr>
                </a:solidFill>
                <a:latin typeface="Abadi"/>
              </a:rPr>
              <a:t> and </a:t>
            </a:r>
            <a:r>
              <a:rPr lang="en-US" sz="1400" dirty="0" err="1">
                <a:solidFill>
                  <a:schemeClr val="accent3">
                    <a:lumMod val="25000"/>
                  </a:schemeClr>
                </a:solidFill>
                <a:latin typeface="Abadi"/>
              </a:rPr>
              <a:t>OribitType</a:t>
            </a:r>
            <a:endParaRPr lang="en-US" sz="1400" dirty="0">
              <a:solidFill>
                <a:schemeClr val="accent3">
                  <a:lumMod val="25000"/>
                </a:schemeClr>
              </a:solidFill>
              <a:latin typeface="Abadi"/>
            </a:endParaRPr>
          </a:p>
          <a:p>
            <a:pPr lvl="1">
              <a:lnSpc>
                <a:spcPct val="100000"/>
              </a:lnSpc>
              <a:spcBef>
                <a:spcPts val="1400"/>
              </a:spcBef>
            </a:pPr>
            <a:r>
              <a:rPr lang="en-US" sz="1400" b="1" u="sng" dirty="0" err="1">
                <a:solidFill>
                  <a:schemeClr val="accent3">
                    <a:lumMod val="25000"/>
                  </a:schemeClr>
                </a:solidFill>
                <a:latin typeface="Abadi"/>
              </a:rPr>
              <a:t>PayloadMass</a:t>
            </a:r>
            <a:r>
              <a:rPr lang="en-US" sz="1400" b="1" u="sng" dirty="0">
                <a:solidFill>
                  <a:schemeClr val="accent3">
                    <a:lumMod val="25000"/>
                  </a:schemeClr>
                </a:solidFill>
                <a:latin typeface="Abadi"/>
              </a:rPr>
              <a:t> vs. </a:t>
            </a:r>
            <a:r>
              <a:rPr lang="en-US" sz="1400" b="1" u="sng" dirty="0" err="1">
                <a:solidFill>
                  <a:schemeClr val="accent3">
                    <a:lumMod val="25000"/>
                  </a:schemeClr>
                </a:solidFill>
                <a:latin typeface="Abadi"/>
              </a:rPr>
              <a:t>OrbitType</a:t>
            </a:r>
            <a:r>
              <a:rPr lang="en-US" sz="1400" b="1" u="sng" dirty="0">
                <a:solidFill>
                  <a:schemeClr val="accent3">
                    <a:lumMod val="25000"/>
                  </a:schemeClr>
                </a:solidFill>
                <a:latin typeface="Abadi"/>
              </a:rPr>
              <a:t> (</a:t>
            </a:r>
            <a:r>
              <a:rPr lang="en-US" sz="1400" b="1" u="sng" dirty="0" err="1">
                <a:solidFill>
                  <a:schemeClr val="accent3">
                    <a:lumMod val="25000"/>
                  </a:schemeClr>
                </a:solidFill>
                <a:latin typeface="Abadi"/>
              </a:rPr>
              <a:t>ScatterPlot</a:t>
            </a:r>
            <a:r>
              <a:rPr lang="en-US" sz="1400" b="1" u="sng" dirty="0">
                <a:solidFill>
                  <a:schemeClr val="accent3">
                    <a:lumMod val="25000"/>
                  </a:schemeClr>
                </a:solidFill>
                <a:latin typeface="Abadi"/>
              </a:rPr>
              <a:t>): </a:t>
            </a:r>
            <a:r>
              <a:rPr lang="en-US" sz="1400" dirty="0">
                <a:solidFill>
                  <a:schemeClr val="accent3">
                    <a:lumMod val="25000"/>
                  </a:schemeClr>
                </a:solidFill>
                <a:latin typeface="Abadi"/>
              </a:rPr>
              <a:t>Observing relationship between </a:t>
            </a:r>
            <a:r>
              <a:rPr lang="en-US" sz="1400" dirty="0" err="1">
                <a:solidFill>
                  <a:schemeClr val="accent3">
                    <a:lumMod val="25000"/>
                  </a:schemeClr>
                </a:solidFill>
                <a:latin typeface="Abadi"/>
              </a:rPr>
              <a:t>PayloadMass</a:t>
            </a:r>
            <a:r>
              <a:rPr lang="en-US" sz="1400" dirty="0">
                <a:solidFill>
                  <a:schemeClr val="accent3">
                    <a:lumMod val="25000"/>
                  </a:schemeClr>
                </a:solidFill>
                <a:latin typeface="Abadi"/>
              </a:rPr>
              <a:t> and </a:t>
            </a:r>
            <a:r>
              <a:rPr lang="en-US" sz="1400" dirty="0" err="1">
                <a:solidFill>
                  <a:schemeClr val="accent3">
                    <a:lumMod val="25000"/>
                  </a:schemeClr>
                </a:solidFill>
                <a:latin typeface="Abadi"/>
              </a:rPr>
              <a:t>OribitType</a:t>
            </a:r>
            <a:endParaRPr lang="en-US" sz="1400" dirty="0">
              <a:solidFill>
                <a:schemeClr val="accent3">
                  <a:lumMod val="25000"/>
                </a:schemeClr>
              </a:solidFill>
              <a:latin typeface="Abadi"/>
            </a:endParaRPr>
          </a:p>
          <a:p>
            <a:pPr lvl="1">
              <a:lnSpc>
                <a:spcPct val="100000"/>
              </a:lnSpc>
              <a:spcBef>
                <a:spcPts val="1400"/>
              </a:spcBef>
            </a:pPr>
            <a:r>
              <a:rPr lang="en-US" sz="1400" b="1" u="sng" dirty="0" err="1">
                <a:solidFill>
                  <a:schemeClr val="accent3">
                    <a:lumMod val="25000"/>
                  </a:schemeClr>
                </a:solidFill>
                <a:latin typeface="Abadi"/>
              </a:rPr>
              <a:t>SuccessRate</a:t>
            </a:r>
            <a:r>
              <a:rPr lang="en-US" sz="1400" b="1" u="sng" dirty="0">
                <a:solidFill>
                  <a:schemeClr val="accent3">
                    <a:lumMod val="25000"/>
                  </a:schemeClr>
                </a:solidFill>
                <a:latin typeface="Abadi"/>
              </a:rPr>
              <a:t> vs. Year (</a:t>
            </a:r>
            <a:r>
              <a:rPr lang="en-US" sz="1400" b="1" u="sng" dirty="0" err="1">
                <a:solidFill>
                  <a:schemeClr val="accent3">
                    <a:lumMod val="25000"/>
                  </a:schemeClr>
                </a:solidFill>
                <a:latin typeface="Abadi"/>
              </a:rPr>
              <a:t>LinePlot</a:t>
            </a:r>
            <a:r>
              <a:rPr lang="en-US" sz="1400" b="1" u="sng" dirty="0">
                <a:solidFill>
                  <a:schemeClr val="accent3">
                    <a:lumMod val="25000"/>
                  </a:schemeClr>
                </a:solidFill>
                <a:latin typeface="Abadi"/>
              </a:rPr>
              <a:t>): </a:t>
            </a:r>
            <a:r>
              <a:rPr lang="en-US" sz="1400" dirty="0">
                <a:solidFill>
                  <a:schemeClr val="accent3">
                    <a:lumMod val="25000"/>
                  </a:schemeClr>
                </a:solidFill>
                <a:latin typeface="Abadi"/>
              </a:rPr>
              <a:t>Observing success rate by yearly trend.</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completed EDA with data visualization notebook: </a:t>
            </a:r>
            <a:r>
              <a:rPr lang="en-US" sz="2200" dirty="0">
                <a:solidFill>
                  <a:schemeClr val="accent3">
                    <a:lumMod val="25000"/>
                  </a:schemeClr>
                </a:solidFill>
                <a:latin typeface="Abadi" panose="020B0604020104020204" pitchFamily="34" charset="0"/>
                <a:hlinkClick r:id="rId3"/>
              </a:rPr>
              <a:t>https://github.com/okisna93/Applied_Data_Science_Capstone_Project/blob/main/5-jupyter-labs-eda-dataviz.ipynb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95400"/>
            <a:ext cx="9745589" cy="5366657"/>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Summarizing the SQL queries which performed during EDA:</a:t>
            </a:r>
          </a:p>
          <a:p>
            <a:pPr lvl="1">
              <a:lnSpc>
                <a:spcPct val="100000"/>
              </a:lnSpc>
              <a:spcBef>
                <a:spcPts val="600"/>
              </a:spcBef>
            </a:pPr>
            <a:r>
              <a:rPr lang="en-US" sz="1400" dirty="0">
                <a:solidFill>
                  <a:srgbClr val="000000"/>
                </a:solidFill>
                <a:effectLst/>
                <a:latin typeface="Abadi" panose="020B0604020104020204" pitchFamily="34" charset="0"/>
              </a:rPr>
              <a:t>Displaying the names of the unique launch sites in the space mission</a:t>
            </a:r>
          </a:p>
          <a:p>
            <a:pPr lvl="1">
              <a:lnSpc>
                <a:spcPct val="100000"/>
              </a:lnSpc>
              <a:spcBef>
                <a:spcPts val="600"/>
              </a:spcBef>
            </a:pPr>
            <a:r>
              <a:rPr lang="en-US" sz="1400" dirty="0">
                <a:solidFill>
                  <a:srgbClr val="000000"/>
                </a:solidFill>
                <a:effectLst/>
                <a:latin typeface="Abadi" panose="020B0604020104020204" pitchFamily="34" charset="0"/>
              </a:rPr>
              <a:t>Displaying 5 records where launch sites begin with the string 'CCA'</a:t>
            </a:r>
          </a:p>
          <a:p>
            <a:pPr lvl="1">
              <a:lnSpc>
                <a:spcPct val="100000"/>
              </a:lnSpc>
              <a:spcBef>
                <a:spcPts val="600"/>
              </a:spcBef>
            </a:pPr>
            <a:r>
              <a:rPr lang="en-US" sz="1400" dirty="0">
                <a:solidFill>
                  <a:srgbClr val="000000"/>
                </a:solidFill>
                <a:effectLst/>
                <a:latin typeface="Abadi" panose="020B0604020104020204" pitchFamily="34" charset="0"/>
              </a:rPr>
              <a:t>Displaying the total payload mass carried by boosters launched by NASA (CRS)</a:t>
            </a:r>
          </a:p>
          <a:p>
            <a:pPr lvl="1">
              <a:lnSpc>
                <a:spcPct val="100000"/>
              </a:lnSpc>
              <a:spcBef>
                <a:spcPts val="600"/>
              </a:spcBef>
            </a:pPr>
            <a:r>
              <a:rPr lang="en-US" sz="1400" dirty="0">
                <a:solidFill>
                  <a:srgbClr val="000000"/>
                </a:solidFill>
                <a:effectLst/>
                <a:latin typeface="Abadi" panose="020B0604020104020204" pitchFamily="34" charset="0"/>
              </a:rPr>
              <a:t>Displaying average payload mass carried by booster version F9 v1.1</a:t>
            </a:r>
          </a:p>
          <a:p>
            <a:pPr lvl="1">
              <a:lnSpc>
                <a:spcPct val="100000"/>
              </a:lnSpc>
              <a:spcBef>
                <a:spcPts val="600"/>
              </a:spcBef>
            </a:pPr>
            <a:r>
              <a:rPr lang="en-US" sz="1400" dirty="0">
                <a:solidFill>
                  <a:srgbClr val="000000"/>
                </a:solidFill>
                <a:effectLst/>
                <a:latin typeface="Abadi" panose="020B0604020104020204" pitchFamily="34" charset="0"/>
              </a:rPr>
              <a:t>Listing the date when the first </a:t>
            </a:r>
            <a:r>
              <a:rPr lang="en-US" sz="1400" dirty="0" err="1">
                <a:solidFill>
                  <a:srgbClr val="000000"/>
                </a:solidFill>
                <a:effectLst/>
                <a:latin typeface="Abadi" panose="020B0604020104020204" pitchFamily="34" charset="0"/>
              </a:rPr>
              <a:t>succesful</a:t>
            </a:r>
            <a:r>
              <a:rPr lang="en-US" sz="1400" dirty="0">
                <a:solidFill>
                  <a:srgbClr val="000000"/>
                </a:solidFill>
                <a:effectLst/>
                <a:latin typeface="Abadi" panose="020B0604020104020204" pitchFamily="34" charset="0"/>
              </a:rPr>
              <a:t> landing outcome in ground pad was </a:t>
            </a:r>
            <a:r>
              <a:rPr lang="en-US" sz="1400" dirty="0" err="1">
                <a:solidFill>
                  <a:srgbClr val="000000"/>
                </a:solidFill>
                <a:effectLst/>
                <a:latin typeface="Abadi" panose="020B0604020104020204" pitchFamily="34" charset="0"/>
              </a:rPr>
              <a:t>acheived</a:t>
            </a:r>
            <a:endParaRPr lang="en-US" sz="1400" dirty="0">
              <a:solidFill>
                <a:srgbClr val="000000"/>
              </a:solidFill>
              <a:effectLst/>
              <a:latin typeface="Abadi" panose="020B0604020104020204" pitchFamily="34" charset="0"/>
            </a:endParaRPr>
          </a:p>
          <a:p>
            <a:pPr lvl="1">
              <a:lnSpc>
                <a:spcPct val="100000"/>
              </a:lnSpc>
              <a:spcBef>
                <a:spcPts val="600"/>
              </a:spcBef>
            </a:pPr>
            <a:r>
              <a:rPr lang="en-US" sz="1400" dirty="0">
                <a:solidFill>
                  <a:srgbClr val="000000"/>
                </a:solidFill>
                <a:effectLst/>
                <a:latin typeface="Abadi" panose="020B0604020104020204" pitchFamily="34" charset="0"/>
              </a:rPr>
              <a:t>Listing the names of the boosters which have success in drone ship and have payload mass greater than 4000 but less than 6000</a:t>
            </a:r>
          </a:p>
          <a:p>
            <a:pPr lvl="1">
              <a:lnSpc>
                <a:spcPct val="100000"/>
              </a:lnSpc>
              <a:spcBef>
                <a:spcPts val="600"/>
              </a:spcBef>
            </a:pPr>
            <a:r>
              <a:rPr lang="en-US" sz="1400" dirty="0">
                <a:solidFill>
                  <a:srgbClr val="000000"/>
                </a:solidFill>
                <a:effectLst/>
                <a:latin typeface="Abadi" panose="020B0604020104020204" pitchFamily="34" charset="0"/>
              </a:rPr>
              <a:t>Listing the total number of successful and failure mission outcomes</a:t>
            </a:r>
          </a:p>
          <a:p>
            <a:pPr lvl="1">
              <a:lnSpc>
                <a:spcPct val="100000"/>
              </a:lnSpc>
              <a:spcBef>
                <a:spcPts val="600"/>
              </a:spcBef>
            </a:pPr>
            <a:r>
              <a:rPr lang="en-US" sz="1400" dirty="0">
                <a:solidFill>
                  <a:srgbClr val="000000"/>
                </a:solidFill>
                <a:latin typeface="Abadi" panose="020B0604020104020204" pitchFamily="34" charset="0"/>
              </a:rPr>
              <a:t>Listing the names of the </a:t>
            </a:r>
            <a:r>
              <a:rPr lang="en-US" sz="1400" dirty="0" err="1">
                <a:solidFill>
                  <a:srgbClr val="000000"/>
                </a:solidFill>
                <a:latin typeface="Abadi" panose="020B0604020104020204" pitchFamily="34" charset="0"/>
              </a:rPr>
              <a:t>booster_versions</a:t>
            </a:r>
            <a:r>
              <a:rPr lang="en-US" sz="1400" dirty="0">
                <a:solidFill>
                  <a:srgbClr val="000000"/>
                </a:solidFill>
                <a:latin typeface="Abadi" panose="020B0604020104020204" pitchFamily="34" charset="0"/>
              </a:rPr>
              <a:t> which have carried the maximum payload mass. Use a subquery</a:t>
            </a:r>
          </a:p>
          <a:p>
            <a:pPr lvl="1">
              <a:lnSpc>
                <a:spcPct val="100000"/>
              </a:lnSpc>
              <a:spcBef>
                <a:spcPts val="600"/>
              </a:spcBef>
            </a:pPr>
            <a:r>
              <a:rPr lang="en-US" sz="1400" dirty="0">
                <a:solidFill>
                  <a:srgbClr val="000000"/>
                </a:solidFill>
                <a:latin typeface="Abadi" panose="020B0604020104020204" pitchFamily="34" charset="0"/>
              </a:rPr>
              <a:t>Listing the records which will display the month names, failure </a:t>
            </a:r>
            <a:r>
              <a:rPr lang="en-US" sz="1400" dirty="0" err="1">
                <a:solidFill>
                  <a:srgbClr val="000000"/>
                </a:solidFill>
                <a:latin typeface="Abadi" panose="020B0604020104020204" pitchFamily="34" charset="0"/>
              </a:rPr>
              <a:t>landing_outcomes</a:t>
            </a:r>
            <a:r>
              <a:rPr lang="en-US" sz="1400" dirty="0">
                <a:solidFill>
                  <a:srgbClr val="000000"/>
                </a:solidFill>
                <a:latin typeface="Abadi" panose="020B0604020104020204" pitchFamily="34" charset="0"/>
              </a:rPr>
              <a:t> in drone ship ,booster versions, </a:t>
            </a:r>
            <a:r>
              <a:rPr lang="en-US" sz="1400" dirty="0" err="1">
                <a:solidFill>
                  <a:srgbClr val="000000"/>
                </a:solidFill>
                <a:latin typeface="Abadi" panose="020B0604020104020204" pitchFamily="34" charset="0"/>
              </a:rPr>
              <a:t>launch_site</a:t>
            </a:r>
            <a:r>
              <a:rPr lang="en-US" sz="1400" dirty="0">
                <a:solidFill>
                  <a:srgbClr val="000000"/>
                </a:solidFill>
                <a:latin typeface="Abadi" panose="020B0604020104020204" pitchFamily="34" charset="0"/>
              </a:rPr>
              <a:t> for the months in year 2015.</a:t>
            </a:r>
            <a:r>
              <a:rPr lang="en-US" sz="1400" dirty="0">
                <a:solidFill>
                  <a:srgbClr val="000000"/>
                </a:solidFill>
                <a:latin typeface="Abadi" panose="020B0604020104020204" pitchFamily="34" charset="0"/>
                <a:hlinkClick r:id="rId3">
                  <a:extLst>
                    <a:ext uri="{A12FA001-AC4F-418D-AE19-62706E023703}">
                      <ahyp:hlinkClr xmlns:ahyp="http://schemas.microsoft.com/office/drawing/2018/hyperlinkcolor" val="tx"/>
                    </a:ext>
                  </a:extLst>
                </a:hlinkClick>
              </a:rPr>
              <a:t>¶</a:t>
            </a:r>
            <a:endParaRPr lang="en-US" sz="1400" dirty="0">
              <a:solidFill>
                <a:srgbClr val="000000"/>
              </a:solidFill>
              <a:latin typeface="Abadi" panose="020B0604020104020204" pitchFamily="34" charset="0"/>
            </a:endParaRPr>
          </a:p>
          <a:p>
            <a:pPr lvl="1">
              <a:lnSpc>
                <a:spcPct val="100000"/>
              </a:lnSpc>
              <a:spcBef>
                <a:spcPts val="600"/>
              </a:spcBef>
            </a:pPr>
            <a:r>
              <a:rPr lang="en-US" sz="1400" dirty="0">
                <a:solidFill>
                  <a:srgbClr val="000000"/>
                </a:solidFill>
                <a:latin typeface="Abadi" panose="020B0604020104020204" pitchFamily="34" charset="0"/>
              </a:rPr>
              <a:t>Ranking the count of landing outcomes (such as Failure (drone ship) or Success (ground pad)) between the date 2010-06-04 and 2017-03-20, in descending order.</a:t>
            </a:r>
            <a:endParaRPr lang="en-US" sz="14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completed EDA with SQL </a:t>
            </a:r>
            <a:r>
              <a:rPr lang="en-US" sz="2200" dirty="0" err="1">
                <a:solidFill>
                  <a:schemeClr val="accent3">
                    <a:lumMod val="25000"/>
                  </a:schemeClr>
                </a:solidFill>
                <a:latin typeface="Abadi" panose="020B0604020104020204" pitchFamily="34" charset="0"/>
              </a:rPr>
              <a:t>notebook:</a:t>
            </a:r>
            <a:r>
              <a:rPr lang="en-US" sz="2200" dirty="0" err="1">
                <a:solidFill>
                  <a:schemeClr val="accent3">
                    <a:lumMod val="25000"/>
                  </a:schemeClr>
                </a:solidFill>
                <a:latin typeface="Abadi" panose="020B0604020104020204" pitchFamily="34" charset="0"/>
                <a:hlinkClick r:id="rId4"/>
              </a:rPr>
              <a:t>https</a:t>
            </a:r>
            <a:r>
              <a:rPr lang="en-US" sz="2200" dirty="0">
                <a:solidFill>
                  <a:schemeClr val="accent3">
                    <a:lumMod val="25000"/>
                  </a:schemeClr>
                </a:solidFill>
                <a:latin typeface="Abadi" panose="020B0604020104020204" pitchFamily="34" charset="0"/>
                <a:hlinkClick r:id="rId4"/>
              </a:rPr>
              <a:t>://github.com/okisna93/</a:t>
            </a:r>
            <a:r>
              <a:rPr lang="en-US" sz="2200" dirty="0" err="1">
                <a:solidFill>
                  <a:schemeClr val="accent3">
                    <a:lumMod val="25000"/>
                  </a:schemeClr>
                </a:solidFill>
                <a:latin typeface="Abadi" panose="020B0604020104020204" pitchFamily="34" charset="0"/>
                <a:hlinkClick r:id="rId4"/>
              </a:rPr>
              <a:t>Applied_Data_Science_Capstone_Project</a:t>
            </a:r>
            <a:r>
              <a:rPr lang="en-US" sz="2200" dirty="0">
                <a:solidFill>
                  <a:schemeClr val="accent3">
                    <a:lumMod val="25000"/>
                  </a:schemeClr>
                </a:solidFill>
                <a:latin typeface="Abadi" panose="020B0604020104020204" pitchFamily="34" charset="0"/>
                <a:hlinkClick r:id="rId4"/>
              </a:rPr>
              <a:t>/blob/main/4-jupyter-labs-eda-sql-coursera_sqllite%20(1).</a:t>
            </a:r>
            <a:r>
              <a:rPr lang="en-US" sz="2200" dirty="0" err="1">
                <a:solidFill>
                  <a:schemeClr val="accent3">
                    <a:lumMod val="25000"/>
                  </a:schemeClr>
                </a:solidFill>
                <a:latin typeface="Abadi" panose="020B0604020104020204" pitchFamily="34" charset="0"/>
                <a:hlinkClick r:id="rId4"/>
              </a:rPr>
              <a:t>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Markers, circles, lines, and marker clusters created and added to a folium map:</a:t>
            </a:r>
          </a:p>
          <a:p>
            <a:pPr lvl="1">
              <a:lnSpc>
                <a:spcPct val="100000"/>
              </a:lnSpc>
              <a:spcBef>
                <a:spcPts val="1400"/>
              </a:spcBef>
            </a:pPr>
            <a:r>
              <a:rPr lang="en-US" sz="1800" dirty="0">
                <a:solidFill>
                  <a:schemeClr val="accent3">
                    <a:lumMod val="25000"/>
                  </a:schemeClr>
                </a:solidFill>
                <a:latin typeface="Abadi" panose="020B0604020104020204" pitchFamily="34" charset="0"/>
              </a:rPr>
              <a:t>Markers represent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Circles </a:t>
            </a:r>
            <a:r>
              <a:rPr lang="en-US" sz="1800" dirty="0" err="1">
                <a:solidFill>
                  <a:schemeClr val="accent3">
                    <a:lumMod val="25000"/>
                  </a:schemeClr>
                </a:solidFill>
                <a:latin typeface="Abadi" panose="020B0604020104020204" pitchFamily="34" charset="0"/>
              </a:rPr>
              <a:t>represenT</a:t>
            </a:r>
            <a:r>
              <a:rPr lang="en-US" sz="1800" dirty="0">
                <a:solidFill>
                  <a:schemeClr val="accent3">
                    <a:lumMod val="25000"/>
                  </a:schemeClr>
                </a:solidFill>
                <a:latin typeface="Abadi" panose="020B0604020104020204" pitchFamily="34" charset="0"/>
              </a:rPr>
              <a:t> areas around the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Marker clusters represents a group of events that occurred in specific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Lines represent the distances between launch sites and specific location such as coast, train rail, highway etc.</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completed interactive map with Folium </a:t>
            </a:r>
            <a:r>
              <a:rPr lang="en-US" sz="2200" dirty="0" err="1">
                <a:solidFill>
                  <a:schemeClr val="accent3">
                    <a:lumMod val="25000"/>
                  </a:schemeClr>
                </a:solidFill>
                <a:latin typeface="Abadi" panose="020B0604020104020204" pitchFamily="34" charset="0"/>
              </a:rPr>
              <a:t>map:</a:t>
            </a:r>
            <a:r>
              <a:rPr lang="en-US" sz="2200" dirty="0" err="1">
                <a:solidFill>
                  <a:schemeClr val="accent3">
                    <a:lumMod val="25000"/>
                  </a:schemeClr>
                </a:solidFill>
                <a:latin typeface="Abadi" panose="020B0604020104020204" pitchFamily="34" charset="0"/>
                <a:hlinkClick r:id="rId3"/>
              </a:rPr>
              <a:t>https</a:t>
            </a:r>
            <a:r>
              <a:rPr lang="en-US" sz="2200" dirty="0">
                <a:solidFill>
                  <a:schemeClr val="accent3">
                    <a:lumMod val="25000"/>
                  </a:schemeClr>
                </a:solidFill>
                <a:latin typeface="Abadi" panose="020B0604020104020204" pitchFamily="34" charset="0"/>
                <a:hlinkClick r:id="rId3"/>
              </a:rPr>
              <a:t>://github.com/okisna93/</a:t>
            </a:r>
            <a:r>
              <a:rPr lang="en-US" sz="2200" dirty="0" err="1">
                <a:solidFill>
                  <a:schemeClr val="accent3">
                    <a:lumMod val="25000"/>
                  </a:schemeClr>
                </a:solidFill>
                <a:latin typeface="Abadi" panose="020B0604020104020204" pitchFamily="34" charset="0"/>
                <a:hlinkClick r:id="rId3"/>
              </a:rPr>
              <a:t>Applied_Data_Science_Capstone_Project</a:t>
            </a:r>
            <a:r>
              <a:rPr lang="en-US" sz="2200" dirty="0">
                <a:solidFill>
                  <a:schemeClr val="accent3">
                    <a:lumMod val="25000"/>
                  </a:schemeClr>
                </a:solidFill>
                <a:latin typeface="Abadi" panose="020B0604020104020204" pitchFamily="34" charset="0"/>
                <a:hlinkClick r:id="rId3"/>
              </a:rPr>
              <a:t>/blob/main/6-module_3_lab_jupyter_launch_site_location.jupyterlite.ipynb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Summarizing what plots/graphs and interactions added to a dashboard:</a:t>
            </a:r>
          </a:p>
          <a:p>
            <a:pPr lvl="1">
              <a:lnSpc>
                <a:spcPct val="100000"/>
              </a:lnSpc>
              <a:spcBef>
                <a:spcPts val="1400"/>
              </a:spcBef>
            </a:pPr>
            <a:r>
              <a:rPr lang="en-US" sz="1800" dirty="0">
                <a:solidFill>
                  <a:schemeClr val="accent3">
                    <a:lumMod val="25000"/>
                  </a:schemeClr>
                </a:solidFill>
                <a:latin typeface="Abadi" panose="020B0604020104020204" pitchFamily="34" charset="0"/>
              </a:rPr>
              <a:t>Dropdown menu for Launch Sites added, which helps user to choose specific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pie chart for Launch Sites added which shows number of launches for ALL and Specific Launch Sites. </a:t>
            </a:r>
          </a:p>
          <a:p>
            <a:pPr lvl="1">
              <a:lnSpc>
                <a:spcPct val="100000"/>
              </a:lnSpc>
              <a:spcBef>
                <a:spcPts val="1400"/>
              </a:spcBef>
            </a:pPr>
            <a:r>
              <a:rPr lang="en-US" sz="1800" dirty="0">
                <a:solidFill>
                  <a:schemeClr val="accent3">
                    <a:lumMod val="25000"/>
                  </a:schemeClr>
                </a:solidFill>
                <a:latin typeface="Abadi" panose="020B0604020104020204" pitchFamily="34" charset="0"/>
              </a:rPr>
              <a:t>Payload Mass (kg) vs. Landing Outcome scatter plot added with Booster Versions in different color. User can see what is the successful landing rate for different boosters and Payloads. </a:t>
            </a:r>
          </a:p>
          <a:p>
            <a:pPr lvl="1">
              <a:lnSpc>
                <a:spcPct val="100000"/>
              </a:lnSpc>
              <a:spcBef>
                <a:spcPts val="1400"/>
              </a:spcBef>
            </a:pPr>
            <a:r>
              <a:rPr lang="en-US" sz="1800" dirty="0">
                <a:solidFill>
                  <a:schemeClr val="accent3">
                    <a:lumMod val="25000"/>
                  </a:schemeClr>
                </a:solidFill>
                <a:latin typeface="Abadi" panose="020B0604020104020204" pitchFamily="34" charset="0"/>
              </a:rPr>
              <a:t>Payload Range </a:t>
            </a:r>
            <a:r>
              <a:rPr lang="en-US" sz="1800" dirty="0" err="1">
                <a:solidFill>
                  <a:schemeClr val="accent3">
                    <a:lumMod val="25000"/>
                  </a:schemeClr>
                </a:solidFill>
                <a:latin typeface="Abadi" panose="020B0604020104020204" pitchFamily="34" charset="0"/>
              </a:rPr>
              <a:t>Slidder</a:t>
            </a:r>
            <a:r>
              <a:rPr lang="en-US" sz="1800" dirty="0">
                <a:solidFill>
                  <a:schemeClr val="accent3">
                    <a:lumMod val="25000"/>
                  </a:schemeClr>
                </a:solidFill>
                <a:latin typeface="Abadi" panose="020B0604020104020204" pitchFamily="34" charset="0"/>
              </a:rPr>
              <a:t> added. User can change the Payload Range to see success rate for different ranges and different booster types.</a:t>
            </a:r>
          </a:p>
          <a:p>
            <a:pPr>
              <a:lnSpc>
                <a:spcPct val="100000"/>
              </a:lnSpc>
              <a:spcBef>
                <a:spcPts val="1400"/>
              </a:spcBef>
            </a:pPr>
            <a:r>
              <a:rPr lang="en-US" sz="2200" dirty="0">
                <a:solidFill>
                  <a:schemeClr val="accent3">
                    <a:lumMod val="25000"/>
                  </a:schemeClr>
                </a:solidFill>
                <a:latin typeface="Abadi" panose="020B0604020104020204" pitchFamily="34" charset="0"/>
              </a:rPr>
              <a:t>GitHub URL of completed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t>
            </a:r>
            <a:r>
              <a:rPr lang="en-US" sz="2200" dirty="0">
                <a:solidFill>
                  <a:schemeClr val="accent3">
                    <a:lumMod val="25000"/>
                  </a:schemeClr>
                </a:solidFill>
                <a:latin typeface="Abadi" panose="020B0604020104020204" pitchFamily="34" charset="0"/>
                <a:hlinkClick r:id="rId3"/>
              </a:rPr>
              <a:t>https://github.com/okisna93/Applied_Data_Science_Capstone_Project/blob/main/7-spacex_dash_app.py.ipynb</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719943"/>
            <a:ext cx="9745589" cy="4707268"/>
          </a:xfrm>
          <a:prstGeom prst="rect">
            <a:avLst/>
          </a:prstGeom>
        </p:spPr>
        <p:txBody>
          <a:bodyPr>
            <a:normAutofit fontScale="70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Summarizing how the model built, evaluated, improved, and found the best performing classification model:</a:t>
            </a:r>
          </a:p>
          <a:p>
            <a:pPr lvl="1">
              <a:lnSpc>
                <a:spcPct val="100000"/>
              </a:lnSpc>
              <a:spcBef>
                <a:spcPts val="1400"/>
              </a:spcBef>
            </a:pPr>
            <a:r>
              <a:rPr lang="en-US" sz="1800" dirty="0">
                <a:solidFill>
                  <a:schemeClr val="accent3">
                    <a:lumMod val="25000"/>
                  </a:schemeClr>
                </a:solidFill>
                <a:latin typeface="Abadi" panose="020B0604020104020204" pitchFamily="34" charset="0"/>
              </a:rPr>
              <a:t>Data is turned into data frame, and a </a:t>
            </a:r>
            <a:r>
              <a:rPr lang="en-US" sz="1800" dirty="0" err="1">
                <a:solidFill>
                  <a:schemeClr val="accent3">
                    <a:lumMod val="25000"/>
                  </a:schemeClr>
                </a:solidFill>
                <a:latin typeface="Abadi" panose="020B0604020104020204" pitchFamily="34" charset="0"/>
              </a:rPr>
              <a:t>numpy</a:t>
            </a:r>
            <a:r>
              <a:rPr lang="en-US" sz="1800" dirty="0">
                <a:solidFill>
                  <a:schemeClr val="accent3">
                    <a:lumMod val="25000"/>
                  </a:schemeClr>
                </a:solidFill>
                <a:latin typeface="Abadi" panose="020B0604020104020204" pitchFamily="34" charset="0"/>
              </a:rPr>
              <a:t> array is created for the Class column.</a:t>
            </a:r>
          </a:p>
          <a:p>
            <a:pPr lvl="1">
              <a:lnSpc>
                <a:spcPct val="100000"/>
              </a:lnSpc>
              <a:spcBef>
                <a:spcPts val="1400"/>
              </a:spcBef>
            </a:pPr>
            <a:r>
              <a:rPr lang="en-US" sz="1800" dirty="0">
                <a:solidFill>
                  <a:schemeClr val="accent3">
                    <a:lumMod val="25000"/>
                  </a:schemeClr>
                </a:solidFill>
                <a:latin typeface="Abadi" panose="020B0604020104020204" pitchFamily="34" charset="0"/>
              </a:rPr>
              <a:t>Data is standardized by using </a:t>
            </a:r>
            <a:r>
              <a:rPr lang="en-US" sz="1800" dirty="0" err="1">
                <a:solidFill>
                  <a:schemeClr val="accent3">
                    <a:lumMod val="25000"/>
                  </a:schemeClr>
                </a:solidFill>
                <a:latin typeface="Abadi" panose="020B0604020104020204" pitchFamily="34" charset="0"/>
              </a:rPr>
              <a:t>StandardScaler</a:t>
            </a:r>
            <a:r>
              <a:rPr lang="en-US" sz="1800" dirty="0">
                <a:solidFill>
                  <a:schemeClr val="accent3">
                    <a:lumMod val="25000"/>
                  </a:schemeClr>
                </a:solidFill>
                <a:latin typeface="Abadi" panose="020B0604020104020204" pitchFamily="34" charset="0"/>
              </a:rPr>
              <a:t>() and saved as Training data as X without class labels. Class labels saved as Y variable.</a:t>
            </a:r>
          </a:p>
          <a:p>
            <a:pPr lvl="1">
              <a:lnSpc>
                <a:spcPct val="100000"/>
              </a:lnSpc>
              <a:spcBef>
                <a:spcPts val="1400"/>
              </a:spcBef>
            </a:pPr>
            <a:r>
              <a:rPr lang="en-US" sz="1800" dirty="0">
                <a:solidFill>
                  <a:schemeClr val="accent3">
                    <a:lumMod val="25000"/>
                  </a:schemeClr>
                </a:solidFill>
                <a:latin typeface="Abadi" panose="020B0604020104020204" pitchFamily="34" charset="0"/>
              </a:rPr>
              <a:t>Data is </a:t>
            </a:r>
            <a:r>
              <a:rPr lang="en-US" sz="1800" dirty="0" err="1">
                <a:solidFill>
                  <a:schemeClr val="accent3">
                    <a:lumMod val="25000"/>
                  </a:schemeClr>
                </a:solidFill>
                <a:latin typeface="Abadi" panose="020B0604020104020204" pitchFamily="34" charset="0"/>
              </a:rPr>
              <a:t>splitted</a:t>
            </a:r>
            <a:r>
              <a:rPr lang="en-US" sz="1800" dirty="0">
                <a:solidFill>
                  <a:schemeClr val="accent3">
                    <a:lumMod val="25000"/>
                  </a:schemeClr>
                </a:solidFill>
                <a:latin typeface="Abadi" panose="020B0604020104020204" pitchFamily="34" charset="0"/>
              </a:rPr>
              <a:t> 80% as training data and 20% as test data.</a:t>
            </a:r>
          </a:p>
          <a:p>
            <a:pPr lvl="1">
              <a:lnSpc>
                <a:spcPct val="100000"/>
              </a:lnSpc>
              <a:spcBef>
                <a:spcPts val="1400"/>
              </a:spcBef>
            </a:pPr>
            <a:r>
              <a:rPr lang="en-US" sz="1800" dirty="0">
                <a:solidFill>
                  <a:schemeClr val="accent3">
                    <a:lumMod val="25000"/>
                  </a:schemeClr>
                </a:solidFill>
                <a:latin typeface="Abadi" panose="020B0604020104020204" pitchFamily="34" charset="0"/>
              </a:rPr>
              <a:t>Four different machine learning approaches were applied (logistic regression, support vector machine, decision tree, and k-nearest neighbors.</a:t>
            </a:r>
          </a:p>
          <a:p>
            <a:pPr lvl="1">
              <a:lnSpc>
                <a:spcPct val="100000"/>
              </a:lnSpc>
              <a:spcBef>
                <a:spcPts val="1400"/>
              </a:spcBef>
            </a:pPr>
            <a:r>
              <a:rPr lang="en-US" sz="1800" dirty="0">
                <a:solidFill>
                  <a:schemeClr val="accent3">
                    <a:lumMod val="25000"/>
                  </a:schemeClr>
                </a:solidFill>
                <a:latin typeface="Abadi" panose="020B0604020104020204" pitchFamily="34" charset="0"/>
              </a:rPr>
              <a:t>To be able to improve the performance of the models, hyperparameters picked by </a:t>
            </a:r>
            <a:r>
              <a:rPr lang="en-US" sz="1800" dirty="0" err="1">
                <a:solidFill>
                  <a:schemeClr val="accent3">
                    <a:lumMod val="25000"/>
                  </a:schemeClr>
                </a:solidFill>
                <a:latin typeface="Abadi" panose="020B0604020104020204" pitchFamily="34" charset="0"/>
              </a:rPr>
              <a:t>GridSearch</a:t>
            </a:r>
            <a:r>
              <a:rPr lang="en-US" sz="18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Models are evaluated by using score method for both training and prediction. Also confusion matrix plotted to see outcome of the predictions.</a:t>
            </a:r>
          </a:p>
          <a:p>
            <a:pPr>
              <a:lnSpc>
                <a:spcPct val="100000"/>
              </a:lnSpc>
              <a:spcBef>
                <a:spcPts val="1400"/>
              </a:spcBef>
            </a:pPr>
            <a:r>
              <a:rPr lang="en-US" sz="2200" dirty="0">
                <a:solidFill>
                  <a:schemeClr val="accent3">
                    <a:lumMod val="25000"/>
                  </a:schemeClr>
                </a:solidFill>
                <a:latin typeface="Abadi" panose="020B0604020104020204" pitchFamily="34" charset="0"/>
              </a:rPr>
              <a:t>Model Development Flow Chart:</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your completed predictive analysis: </a:t>
            </a:r>
            <a:r>
              <a:rPr lang="en-US" sz="2200" dirty="0">
                <a:solidFill>
                  <a:schemeClr val="accent3">
                    <a:lumMod val="25000"/>
                  </a:schemeClr>
                </a:solidFill>
                <a:latin typeface="Abadi" panose="020B0604020104020204" pitchFamily="34" charset="0"/>
                <a:hlinkClick r:id="rId3"/>
              </a:rPr>
              <a:t>https://github.com/okisna93/Applied_Data_Science_Capstone_Project/blob/main/8-module_4_SpaceX_Machine_Learning_Prediction_Part_5.jupyterlite.ipynb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Flowchart: Alternate Process 1">
            <a:extLst>
              <a:ext uri="{FF2B5EF4-FFF2-40B4-BE49-F238E27FC236}">
                <a16:creationId xmlns:a16="http://schemas.microsoft.com/office/drawing/2014/main" id="{A3DA6E48-F49B-5184-4FC9-3AEA5B92952A}"/>
              </a:ext>
            </a:extLst>
          </p:cNvPr>
          <p:cNvSpPr/>
          <p:nvPr/>
        </p:nvSpPr>
        <p:spPr>
          <a:xfrm>
            <a:off x="1012372" y="4995018"/>
            <a:ext cx="2351314" cy="61264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Data preparation and Standardization</a:t>
            </a:r>
          </a:p>
        </p:txBody>
      </p:sp>
      <p:sp>
        <p:nvSpPr>
          <p:cNvPr id="6" name="Flowchart: Alternate Process 5">
            <a:extLst>
              <a:ext uri="{FF2B5EF4-FFF2-40B4-BE49-F238E27FC236}">
                <a16:creationId xmlns:a16="http://schemas.microsoft.com/office/drawing/2014/main" id="{906EA905-4FD0-925C-27E5-1A3D59B4DD2B}"/>
              </a:ext>
            </a:extLst>
          </p:cNvPr>
          <p:cNvSpPr/>
          <p:nvPr/>
        </p:nvSpPr>
        <p:spPr>
          <a:xfrm>
            <a:off x="4065815" y="4995018"/>
            <a:ext cx="1676399" cy="61264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Training</a:t>
            </a:r>
          </a:p>
        </p:txBody>
      </p:sp>
      <p:sp>
        <p:nvSpPr>
          <p:cNvPr id="7" name="Flowchart: Alternate Process 6">
            <a:extLst>
              <a:ext uri="{FF2B5EF4-FFF2-40B4-BE49-F238E27FC236}">
                <a16:creationId xmlns:a16="http://schemas.microsoft.com/office/drawing/2014/main" id="{9DF919B1-F4F5-E182-8E18-745BE1B4A119}"/>
              </a:ext>
            </a:extLst>
          </p:cNvPr>
          <p:cNvSpPr/>
          <p:nvPr/>
        </p:nvSpPr>
        <p:spPr>
          <a:xfrm>
            <a:off x="8623001" y="4995018"/>
            <a:ext cx="1676399" cy="61264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Performance Evaluation </a:t>
            </a:r>
          </a:p>
        </p:txBody>
      </p:sp>
      <p:sp>
        <p:nvSpPr>
          <p:cNvPr id="8" name="Flowchart: Alternate Process 7">
            <a:extLst>
              <a:ext uri="{FF2B5EF4-FFF2-40B4-BE49-F238E27FC236}">
                <a16:creationId xmlns:a16="http://schemas.microsoft.com/office/drawing/2014/main" id="{609A1005-53AF-F6EE-2C6C-A5372644A5A8}"/>
              </a:ext>
            </a:extLst>
          </p:cNvPr>
          <p:cNvSpPr/>
          <p:nvPr/>
        </p:nvSpPr>
        <p:spPr>
          <a:xfrm>
            <a:off x="6354536" y="4995018"/>
            <a:ext cx="1676399" cy="61264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Prediction</a:t>
            </a:r>
          </a:p>
        </p:txBody>
      </p:sp>
      <p:sp>
        <p:nvSpPr>
          <p:cNvPr id="9" name="Arrow: Right 8">
            <a:extLst>
              <a:ext uri="{FF2B5EF4-FFF2-40B4-BE49-F238E27FC236}">
                <a16:creationId xmlns:a16="http://schemas.microsoft.com/office/drawing/2014/main" id="{D62A3641-3C8A-FB15-C76C-DD7186F6EC44}"/>
              </a:ext>
            </a:extLst>
          </p:cNvPr>
          <p:cNvSpPr/>
          <p:nvPr/>
        </p:nvSpPr>
        <p:spPr>
          <a:xfrm>
            <a:off x="3526971" y="5059026"/>
            <a:ext cx="37555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BCE0DDA9-E087-2566-8134-16C9FA0B3C47}"/>
              </a:ext>
            </a:extLst>
          </p:cNvPr>
          <p:cNvSpPr/>
          <p:nvPr/>
        </p:nvSpPr>
        <p:spPr>
          <a:xfrm>
            <a:off x="5870724" y="5059026"/>
            <a:ext cx="37555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Right 10">
            <a:extLst>
              <a:ext uri="{FF2B5EF4-FFF2-40B4-BE49-F238E27FC236}">
                <a16:creationId xmlns:a16="http://schemas.microsoft.com/office/drawing/2014/main" id="{070F513C-563F-E252-0A75-CE5F1EB9834E}"/>
              </a:ext>
            </a:extLst>
          </p:cNvPr>
          <p:cNvSpPr/>
          <p:nvPr/>
        </p:nvSpPr>
        <p:spPr>
          <a:xfrm>
            <a:off x="8139189" y="5083627"/>
            <a:ext cx="375558" cy="4846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502537"/>
            <a:ext cx="7068725" cy="4310434"/>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marL="457200" lvl="1" indent="0">
              <a:lnSpc>
                <a:spcPct val="100000"/>
              </a:lnSpc>
              <a:spcBef>
                <a:spcPts val="1400"/>
              </a:spcBef>
              <a:buNone/>
            </a:pPr>
            <a:r>
              <a:rPr lang="en-US" sz="2100" dirty="0">
                <a:solidFill>
                  <a:schemeClr val="accent3">
                    <a:lumMod val="25000"/>
                  </a:schemeClr>
                </a:solidFill>
                <a:latin typeface="Abadi" panose="020B0604020104020204" pitchFamily="34" charset="0"/>
              </a:rPr>
              <a:t>• Space X uses 4 different launch sites;</a:t>
            </a:r>
          </a:p>
          <a:p>
            <a:pPr marL="457200" lvl="1" indent="0">
              <a:lnSpc>
                <a:spcPct val="100000"/>
              </a:lnSpc>
              <a:spcBef>
                <a:spcPts val="1400"/>
              </a:spcBef>
              <a:buNone/>
            </a:pPr>
            <a:r>
              <a:rPr lang="en-US" sz="2100" dirty="0">
                <a:solidFill>
                  <a:schemeClr val="accent3">
                    <a:lumMod val="25000"/>
                  </a:schemeClr>
                </a:solidFill>
                <a:latin typeface="Abadi" panose="020B0604020104020204" pitchFamily="34" charset="0"/>
              </a:rPr>
              <a:t>• The first launches were done to Space X itself and NASA</a:t>
            </a:r>
          </a:p>
          <a:p>
            <a:pPr marL="457200" lvl="1" indent="0">
              <a:lnSpc>
                <a:spcPct val="100000"/>
              </a:lnSpc>
              <a:spcBef>
                <a:spcPts val="1400"/>
              </a:spcBef>
              <a:buNone/>
            </a:pPr>
            <a:r>
              <a:rPr lang="en-US" sz="2100" dirty="0">
                <a:solidFill>
                  <a:schemeClr val="accent3">
                    <a:lumMod val="25000"/>
                  </a:schemeClr>
                </a:solidFill>
                <a:latin typeface="Abadi" panose="020B0604020104020204" pitchFamily="34" charset="0"/>
              </a:rPr>
              <a:t>• The average payload of F9 v1.1 booster is 2,928 kg </a:t>
            </a:r>
          </a:p>
          <a:p>
            <a:pPr marL="457200" lvl="1" indent="0">
              <a:lnSpc>
                <a:spcPct val="100000"/>
              </a:lnSpc>
              <a:spcBef>
                <a:spcPts val="1400"/>
              </a:spcBef>
              <a:buNone/>
            </a:pPr>
            <a:r>
              <a:rPr lang="en-US" sz="2100" dirty="0">
                <a:solidFill>
                  <a:schemeClr val="accent3">
                    <a:lumMod val="25000"/>
                  </a:schemeClr>
                </a:solidFill>
                <a:latin typeface="Abadi" panose="020B0604020104020204" pitchFamily="34" charset="0"/>
              </a:rPr>
              <a:t>• The first success landing outcome happened in 2015 fiver year after the first launch</a:t>
            </a:r>
          </a:p>
          <a:p>
            <a:pPr marL="457200" lvl="1" indent="0">
              <a:lnSpc>
                <a:spcPct val="100000"/>
              </a:lnSpc>
              <a:spcBef>
                <a:spcPts val="1400"/>
              </a:spcBef>
              <a:buNone/>
            </a:pPr>
            <a:r>
              <a:rPr lang="en-US" sz="2100" dirty="0">
                <a:solidFill>
                  <a:schemeClr val="accent3">
                    <a:lumMod val="25000"/>
                  </a:schemeClr>
                </a:solidFill>
                <a:latin typeface="Abadi" panose="020B0604020104020204" pitchFamily="34" charset="0"/>
              </a:rPr>
              <a:t>• Many Falcon 9 booster versions were successful at landing in drone ships having payload above the average</a:t>
            </a:r>
          </a:p>
          <a:p>
            <a:pPr marL="457200" lvl="1" indent="0">
              <a:lnSpc>
                <a:spcPct val="100000"/>
              </a:lnSpc>
              <a:spcBef>
                <a:spcPts val="1400"/>
              </a:spcBef>
              <a:buNone/>
            </a:pPr>
            <a:r>
              <a:rPr lang="en-US" sz="2100" dirty="0">
                <a:solidFill>
                  <a:schemeClr val="accent3">
                    <a:lumMod val="25000"/>
                  </a:schemeClr>
                </a:solidFill>
                <a:latin typeface="Abadi" panose="020B0604020104020204" pitchFamily="34" charset="0"/>
              </a:rPr>
              <a:t>• Almost 100% of mission outcomes were successful </a:t>
            </a:r>
          </a:p>
          <a:p>
            <a:pPr marL="457200" lvl="1" indent="0">
              <a:lnSpc>
                <a:spcPct val="100000"/>
              </a:lnSpc>
              <a:spcBef>
                <a:spcPts val="1400"/>
              </a:spcBef>
              <a:buNone/>
            </a:pPr>
            <a:r>
              <a:rPr lang="en-US" sz="2100" dirty="0">
                <a:solidFill>
                  <a:schemeClr val="accent3">
                    <a:lumMod val="25000"/>
                  </a:schemeClr>
                </a:solidFill>
                <a:latin typeface="Abadi" panose="020B0604020104020204" pitchFamily="34" charset="0"/>
              </a:rPr>
              <a:t>• Two booster versions failed at landing in drone ships in 2015: F9 v1.1 B1012 and F9 v1.1 B1015</a:t>
            </a:r>
          </a:p>
          <a:p>
            <a:pPr marL="457200" lvl="1" indent="0">
              <a:lnSpc>
                <a:spcPct val="100000"/>
              </a:lnSpc>
              <a:spcBef>
                <a:spcPts val="1400"/>
              </a:spcBef>
              <a:buNone/>
            </a:pPr>
            <a:r>
              <a:rPr lang="en-US" sz="2100" dirty="0">
                <a:solidFill>
                  <a:schemeClr val="accent3">
                    <a:lumMod val="25000"/>
                  </a:schemeClr>
                </a:solidFill>
                <a:latin typeface="Abadi" panose="020B0604020104020204" pitchFamily="34" charset="0"/>
              </a:rPr>
              <a:t>• The number of landing outcomes became as better as years passed.</a:t>
            </a:r>
          </a:p>
          <a:p>
            <a:pPr marL="457200" lvl="1" indent="0">
              <a:buNone/>
            </a:pP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60714"/>
            <a:ext cx="10784818" cy="52360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marL="457200" lvl="1" indent="0">
              <a:lnSpc>
                <a:spcPct val="100000"/>
              </a:lnSpc>
              <a:spcBef>
                <a:spcPts val="1400"/>
              </a:spcBef>
              <a:buNone/>
            </a:pPr>
            <a:r>
              <a:rPr lang="en-US" sz="1600" dirty="0">
                <a:solidFill>
                  <a:schemeClr val="accent3">
                    <a:lumMod val="25000"/>
                  </a:schemeClr>
                </a:solidFill>
                <a:latin typeface="Abadi" panose="020B0604020104020204" pitchFamily="34" charset="0"/>
              </a:rPr>
              <a:t>By using interactive analytics we see that launch sites have similar characteristic in terms of proximity to the coast, highway, train rails, and cities in terms of logistic infrastructure, safety issues and transportation.</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Interactive dashboards make easier to compare the effect of different features on successful landing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457200" lvl="1" indent="0">
              <a:buNone/>
            </a:pPr>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descr="A map of the united states">
            <a:extLst>
              <a:ext uri="{FF2B5EF4-FFF2-40B4-BE49-F238E27FC236}">
                <a16:creationId xmlns:a16="http://schemas.microsoft.com/office/drawing/2014/main" id="{AD3EBC9A-354E-A987-9992-A80CE60207B9}"/>
              </a:ext>
            </a:extLst>
          </p:cNvPr>
          <p:cNvPicPr>
            <a:picLocks noChangeAspect="1"/>
          </p:cNvPicPr>
          <p:nvPr/>
        </p:nvPicPr>
        <p:blipFill>
          <a:blip r:embed="rId4"/>
          <a:stretch>
            <a:fillRect/>
          </a:stretch>
        </p:blipFill>
        <p:spPr>
          <a:xfrm>
            <a:off x="1514202" y="2460444"/>
            <a:ext cx="3906884" cy="1676128"/>
          </a:xfrm>
          <a:prstGeom prst="rect">
            <a:avLst/>
          </a:prstGeom>
        </p:spPr>
      </p:pic>
      <p:pic>
        <p:nvPicPr>
          <p:cNvPr id="6" name="Picture 5" descr="A map of a city">
            <a:extLst>
              <a:ext uri="{FF2B5EF4-FFF2-40B4-BE49-F238E27FC236}">
                <a16:creationId xmlns:a16="http://schemas.microsoft.com/office/drawing/2014/main" id="{6BF648A0-CED5-179D-7A0E-34B51860041D}"/>
              </a:ext>
            </a:extLst>
          </p:cNvPr>
          <p:cNvPicPr>
            <a:picLocks noChangeAspect="1"/>
          </p:cNvPicPr>
          <p:nvPr/>
        </p:nvPicPr>
        <p:blipFill>
          <a:blip r:embed="rId5"/>
          <a:stretch>
            <a:fillRect/>
          </a:stretch>
        </p:blipFill>
        <p:spPr>
          <a:xfrm>
            <a:off x="5760176" y="2460443"/>
            <a:ext cx="3797482" cy="1676129"/>
          </a:xfrm>
          <a:prstGeom prst="rect">
            <a:avLst/>
          </a:prstGeom>
        </p:spPr>
      </p:pic>
      <p:pic>
        <p:nvPicPr>
          <p:cNvPr id="5" name="Picture 4" descr="A pie chart with different colored circles">
            <a:extLst>
              <a:ext uri="{FF2B5EF4-FFF2-40B4-BE49-F238E27FC236}">
                <a16:creationId xmlns:a16="http://schemas.microsoft.com/office/drawing/2014/main" id="{40D099FE-3B3C-2D37-AC1D-D7A11D63A8B6}"/>
              </a:ext>
            </a:extLst>
          </p:cNvPr>
          <p:cNvPicPr>
            <a:picLocks noChangeAspect="1"/>
          </p:cNvPicPr>
          <p:nvPr/>
        </p:nvPicPr>
        <p:blipFill>
          <a:blip r:embed="rId6"/>
          <a:stretch>
            <a:fillRect/>
          </a:stretch>
        </p:blipFill>
        <p:spPr>
          <a:xfrm>
            <a:off x="3841899" y="5007699"/>
            <a:ext cx="4508201" cy="1676130"/>
          </a:xfrm>
          <a:prstGeom prst="rect">
            <a:avLst/>
          </a:prstGeom>
        </p:spPr>
      </p:pic>
    </p:spTree>
    <p:extLst>
      <p:ext uri="{BB962C8B-B14F-4D97-AF65-F5344CB8AC3E}">
        <p14:creationId xmlns:p14="http://schemas.microsoft.com/office/powerpoint/2010/main" val="32122492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60714"/>
            <a:ext cx="10784818" cy="43216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As we can see the accuracy of the Decision Tree is higher than other Machine Learning algorithms. However, if we compare the test accuracy of the all the models that we can see that all models performs the same.</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10" name="Picture 9" descr="A number of numbers on a white background&#10;&#10;Description automatically generated">
            <a:extLst>
              <a:ext uri="{FF2B5EF4-FFF2-40B4-BE49-F238E27FC236}">
                <a16:creationId xmlns:a16="http://schemas.microsoft.com/office/drawing/2014/main" id="{CD0C015D-81A7-F3E8-78F3-73095EFFABE6}"/>
              </a:ext>
            </a:extLst>
          </p:cNvPr>
          <p:cNvPicPr>
            <a:picLocks noChangeAspect="1"/>
          </p:cNvPicPr>
          <p:nvPr/>
        </p:nvPicPr>
        <p:blipFill>
          <a:blip r:embed="rId4"/>
          <a:stretch>
            <a:fillRect/>
          </a:stretch>
        </p:blipFill>
        <p:spPr>
          <a:xfrm>
            <a:off x="3012468" y="2928257"/>
            <a:ext cx="6030686" cy="2209800"/>
          </a:xfrm>
          <a:prstGeom prst="rect">
            <a:avLst/>
          </a:prstGeom>
        </p:spPr>
      </p:pic>
    </p:spTree>
    <p:extLst>
      <p:ext uri="{BB962C8B-B14F-4D97-AF65-F5344CB8AC3E}">
        <p14:creationId xmlns:p14="http://schemas.microsoft.com/office/powerpoint/2010/main" val="10002923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45027" y="1414914"/>
            <a:ext cx="10755546" cy="4454074"/>
          </a:xfrm>
          <a:prstGeom prst="rect">
            <a:avLst/>
          </a:prstGeom>
        </p:spPr>
        <p:txBody>
          <a:bodyPr>
            <a:normAutofit lnSpcReduction="10000"/>
          </a:bodyPr>
          <a:lstStyle/>
          <a:p>
            <a:pPr>
              <a:lnSpc>
                <a:spcPct val="100000"/>
              </a:lnSpc>
              <a:spcBef>
                <a:spcPts val="1400"/>
              </a:spcBef>
            </a:pPr>
            <a:r>
              <a:rPr lang="en-CA" sz="2200" dirty="0">
                <a:solidFill>
                  <a:schemeClr val="accent3">
                    <a:lumMod val="25000"/>
                  </a:schemeClr>
                </a:solidFill>
                <a:latin typeface="Abadi" panose="020B0604020104020204" pitchFamily="34" charset="0"/>
              </a:rPr>
              <a:t>Scatter plot of Flight Number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marL="457200" lvl="1" indent="0">
              <a:lnSpc>
                <a:spcPct val="100000"/>
              </a:lnSpc>
              <a:spcBef>
                <a:spcPts val="1400"/>
              </a:spcBef>
              <a:buNone/>
            </a:pPr>
            <a:r>
              <a:rPr lang="en-US" sz="1700" dirty="0">
                <a:solidFill>
                  <a:schemeClr val="accent3">
                    <a:lumMod val="25000"/>
                  </a:schemeClr>
                </a:solidFill>
                <a:latin typeface="Abadi" panose="020B0604020104020204" pitchFamily="34" charset="0"/>
              </a:rPr>
              <a:t>As we can see from the graph above, different launch site has different success rate, but the general outcome is if the number of flight attempt increases, the success rate also increases linearly. However, if we compare three different launch sites. VAFB SLCE 4E, KSC LC 39A hosted a more successful launch than CCAAFS SLC 40, but CCAAFS SLC 40 launch site was used more than other sites</a:t>
            </a:r>
            <a:r>
              <a:rPr lang="en-US" sz="1400" b="0" i="0" dirty="0">
                <a:solidFill>
                  <a:srgbClr val="000000"/>
                </a:solidFill>
                <a:effectLst/>
                <a:latin typeface="Helvetica Neue"/>
              </a:rPr>
              <a:t>.</a:t>
            </a: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050" name="Picture 2">
            <a:extLst>
              <a:ext uri="{FF2B5EF4-FFF2-40B4-BE49-F238E27FC236}">
                <a16:creationId xmlns:a16="http://schemas.microsoft.com/office/drawing/2014/main" id="{1238D9B7-7263-5C40-D684-417261D126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5027" y="1837088"/>
            <a:ext cx="10755546" cy="2335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53414"/>
            <a:ext cx="10621889" cy="4865935"/>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Scatter plot of Payload vs.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marL="457200" lvl="1" indent="0">
              <a:lnSpc>
                <a:spcPct val="100000"/>
              </a:lnSpc>
              <a:spcBef>
                <a:spcPts val="1400"/>
              </a:spcBef>
              <a:buNone/>
            </a:pPr>
            <a:r>
              <a:rPr lang="en-US" sz="1800" b="0" i="0" dirty="0">
                <a:solidFill>
                  <a:srgbClr val="000000"/>
                </a:solidFill>
                <a:effectLst/>
                <a:latin typeface="Abadi" panose="020B0604020104020204" pitchFamily="34" charset="0"/>
              </a:rPr>
              <a:t>If you observe Payload Vs. Launch Site scatter point chart you will find for the VAFB-SLC launch site there are no rockets launched for heavy payload mass(greater than 10000).</a:t>
            </a: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3074" name="Picture 2">
            <a:extLst>
              <a:ext uri="{FF2B5EF4-FFF2-40B4-BE49-F238E27FC236}">
                <a16:creationId xmlns:a16="http://schemas.microsoft.com/office/drawing/2014/main" id="{18AA8846-5854-8AF4-E84F-BE4413B9461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5899" y="2010343"/>
            <a:ext cx="10830827" cy="23352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626669"/>
            <a:ext cx="10964789" cy="413886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marL="457200" lvl="1" indent="0">
              <a:lnSpc>
                <a:spcPct val="100000"/>
              </a:lnSpc>
              <a:spcBef>
                <a:spcPts val="1400"/>
              </a:spcBef>
              <a:buNone/>
            </a:pPr>
            <a:r>
              <a:rPr lang="en-US" sz="1600" b="0" i="0" dirty="0">
                <a:solidFill>
                  <a:srgbClr val="000000"/>
                </a:solidFill>
                <a:effectLst/>
                <a:latin typeface="Abadi" panose="020B0604020104020204" pitchFamily="34" charset="0"/>
              </a:rPr>
              <a:t>As we can see ES-L1, GEO, HEO, SSO orbits are the most successful orbits</a:t>
            </a:r>
            <a:endParaRPr lang="en-US" sz="16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4098" name="Picture 2">
            <a:extLst>
              <a:ext uri="{FF2B5EF4-FFF2-40B4-BE49-F238E27FC236}">
                <a16:creationId xmlns:a16="http://schemas.microsoft.com/office/drawing/2014/main" id="{D4FC777D-D98F-E123-F1EB-FEB99F6BE6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3225" y="2180202"/>
            <a:ext cx="5400675" cy="22330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325880"/>
            <a:ext cx="10187549" cy="5349240"/>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a:t>
            </a:r>
            <a:r>
              <a:rPr lang="en-US" sz="2200" dirty="0" err="1">
                <a:solidFill>
                  <a:schemeClr val="accent3">
                    <a:lumMod val="25000"/>
                  </a:schemeClr>
                </a:solidFill>
                <a:latin typeface="Abadi" panose="020B0604020104020204" pitchFamily="34" charset="0"/>
              </a:rPr>
              <a:t>catter</a:t>
            </a:r>
            <a:r>
              <a:rPr lang="en-US" sz="2200" dirty="0">
                <a:solidFill>
                  <a:schemeClr val="accent3">
                    <a:lumMod val="25000"/>
                  </a:schemeClr>
                </a:solidFill>
                <a:latin typeface="Abadi" panose="020B0604020104020204" pitchFamily="34" charset="0"/>
              </a:rPr>
              <a:t>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marL="457200" lvl="1" indent="0">
              <a:lnSpc>
                <a:spcPct val="100000"/>
              </a:lnSpc>
              <a:spcBef>
                <a:spcPts val="1400"/>
              </a:spcBef>
              <a:buNone/>
            </a:pPr>
            <a:r>
              <a:rPr lang="en-US" sz="1600" b="0" i="0" dirty="0">
                <a:solidFill>
                  <a:srgbClr val="000000"/>
                </a:solidFill>
                <a:effectLst/>
                <a:latin typeface="Abadi" panose="020B0604020104020204" pitchFamily="34" charset="0"/>
              </a:rPr>
              <a:t>LEO orbit the Success appears related to the number of flights; on the other hand, there seems to be no relationship between flight number when in GTO orbit.</a:t>
            </a:r>
            <a:endParaRPr lang="en-US" sz="16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5122" name="Picture 2">
            <a:extLst>
              <a:ext uri="{FF2B5EF4-FFF2-40B4-BE49-F238E27FC236}">
                <a16:creationId xmlns:a16="http://schemas.microsoft.com/office/drawing/2014/main" id="{5C484878-FEAC-D277-CF6F-9445BEE981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0" y="1837373"/>
            <a:ext cx="11421989" cy="2338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16380"/>
            <a:ext cx="10515600" cy="435260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lvl="1"/>
            <a:r>
              <a:rPr lang="en-US" sz="1600" b="0" i="0" dirty="0">
                <a:solidFill>
                  <a:srgbClr val="000000"/>
                </a:solidFill>
                <a:effectLst/>
                <a:latin typeface="Abadi" panose="020B0604020104020204" pitchFamily="34" charset="0"/>
              </a:rPr>
              <a:t>With heavy payloads the successful landing or positive landing rate are more for </a:t>
            </a:r>
            <a:r>
              <a:rPr lang="en-US" sz="1600" b="0" i="0" dirty="0" err="1">
                <a:solidFill>
                  <a:srgbClr val="000000"/>
                </a:solidFill>
                <a:effectLst/>
                <a:latin typeface="Abadi" panose="020B0604020104020204" pitchFamily="34" charset="0"/>
              </a:rPr>
              <a:t>Polar,LEO</a:t>
            </a:r>
            <a:r>
              <a:rPr lang="en-US" sz="1600" b="0" i="0" dirty="0">
                <a:solidFill>
                  <a:srgbClr val="000000"/>
                </a:solidFill>
                <a:effectLst/>
                <a:latin typeface="Abadi" panose="020B0604020104020204" pitchFamily="34" charset="0"/>
              </a:rPr>
              <a:t> and ISS.</a:t>
            </a:r>
          </a:p>
          <a:p>
            <a:pPr lvl="1"/>
            <a:r>
              <a:rPr lang="en-US" sz="1600" b="0" i="0" dirty="0">
                <a:solidFill>
                  <a:srgbClr val="000000"/>
                </a:solidFill>
                <a:effectLst/>
                <a:latin typeface="Abadi" panose="020B0604020104020204" pitchFamily="34" charset="0"/>
              </a:rPr>
              <a:t>However for GTO we cannot distinguish this well as both positive landing rate and negative landing(unsuccessful mission) are both there here.</a:t>
            </a: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a:p>
            <a:pPr marL="457200" lvl="1" indent="0">
              <a:lnSpc>
                <a:spcPct val="100000"/>
              </a:lnSpc>
              <a:spcBef>
                <a:spcPts val="1400"/>
              </a:spcBef>
              <a:buNone/>
            </a:pPr>
            <a:endParaRPr lang="en-US" sz="18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146" name="Picture 2">
            <a:extLst>
              <a:ext uri="{FF2B5EF4-FFF2-40B4-BE49-F238E27FC236}">
                <a16:creationId xmlns:a16="http://schemas.microsoft.com/office/drawing/2014/main" id="{D092DC82-00B4-9B41-2D6F-C61B26A8F1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2095384"/>
            <a:ext cx="10515600" cy="2338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02095" y="1659957"/>
            <a:ext cx="10385669" cy="4567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Explanations:</a:t>
            </a:r>
          </a:p>
          <a:p>
            <a:pPr marL="457200" lvl="1" indent="0">
              <a:lnSpc>
                <a:spcPct val="100000"/>
              </a:lnSpc>
              <a:spcBef>
                <a:spcPts val="1400"/>
              </a:spcBef>
              <a:buNone/>
            </a:pPr>
            <a:r>
              <a:rPr lang="en-US" sz="1600" dirty="0">
                <a:solidFill>
                  <a:srgbClr val="000000"/>
                </a:solidFill>
                <a:latin typeface="Abadi" panose="020B0604020104020204" pitchFamily="34" charset="0"/>
              </a:rPr>
              <a:t>Y</a:t>
            </a:r>
            <a:r>
              <a:rPr lang="en-US" sz="1600" b="0" i="0" dirty="0">
                <a:solidFill>
                  <a:srgbClr val="000000"/>
                </a:solidFill>
                <a:effectLst/>
                <a:latin typeface="Abadi" panose="020B0604020104020204" pitchFamily="34" charset="0"/>
              </a:rPr>
              <a:t>ou can observe that the </a:t>
            </a:r>
            <a:r>
              <a:rPr lang="en-US" sz="1600" b="0" i="0" dirty="0" err="1">
                <a:solidFill>
                  <a:srgbClr val="000000"/>
                </a:solidFill>
                <a:effectLst/>
                <a:latin typeface="Abadi" panose="020B0604020104020204" pitchFamily="34" charset="0"/>
              </a:rPr>
              <a:t>sucess</a:t>
            </a:r>
            <a:r>
              <a:rPr lang="en-US" sz="1600" b="0" i="0" dirty="0">
                <a:solidFill>
                  <a:srgbClr val="000000"/>
                </a:solidFill>
                <a:effectLst/>
                <a:latin typeface="Abadi" panose="020B0604020104020204" pitchFamily="34" charset="0"/>
              </a:rPr>
              <a:t> rate since 2013 kept increasing till 2020</a:t>
            </a:r>
            <a:endParaRPr lang="en-US" sz="16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7170" name="Picture 2">
            <a:extLst>
              <a:ext uri="{FF2B5EF4-FFF2-40B4-BE49-F238E27FC236}">
                <a16:creationId xmlns:a16="http://schemas.microsoft.com/office/drawing/2014/main" id="{33EE94A3-BAE9-0376-185E-A2F5FDD203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7656" y="2102402"/>
            <a:ext cx="6343047" cy="24640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Unique launch sites:</a:t>
            </a:r>
          </a:p>
          <a:p>
            <a:pPr>
              <a:lnSpc>
                <a:spcPct val="100000"/>
              </a:lnSpc>
              <a:spcBef>
                <a:spcPts val="1400"/>
              </a:spcBef>
            </a:pPr>
            <a:endParaRPr lang="en-US" sz="2200" b="1" dirty="0">
              <a:solidFill>
                <a:schemeClr val="accent3">
                  <a:lumMod val="25000"/>
                </a:schemeClr>
              </a:solidFill>
              <a:latin typeface="Abadi" panose="020B0604020104020204" pitchFamily="34" charset="0"/>
            </a:endParaRPr>
          </a:p>
          <a:p>
            <a:pPr>
              <a:lnSpc>
                <a:spcPct val="100000"/>
              </a:lnSpc>
              <a:spcBef>
                <a:spcPts val="1400"/>
              </a:spcBef>
            </a:pPr>
            <a:endParaRPr lang="en-US" sz="2200" b="1" dirty="0">
              <a:solidFill>
                <a:schemeClr val="accent3">
                  <a:lumMod val="25000"/>
                </a:schemeClr>
              </a:solidFill>
              <a:latin typeface="Abadi" panose="020B0604020104020204" pitchFamily="34" charset="0"/>
            </a:endParaRPr>
          </a:p>
          <a:p>
            <a:pPr>
              <a:lnSpc>
                <a:spcPct val="100000"/>
              </a:lnSpc>
              <a:spcBef>
                <a:spcPts val="1400"/>
              </a:spcBef>
            </a:pPr>
            <a:endParaRPr lang="en-US" sz="2200" b="1" dirty="0">
              <a:solidFill>
                <a:schemeClr val="accent3">
                  <a:lumMod val="25000"/>
                </a:schemeClr>
              </a:solidFill>
              <a:latin typeface="Abadi" panose="020B0604020104020204" pitchFamily="34" charset="0"/>
            </a:endParaRPr>
          </a:p>
          <a:p>
            <a:pPr>
              <a:lnSpc>
                <a:spcPct val="100000"/>
              </a:lnSpc>
              <a:spcBef>
                <a:spcPts val="1400"/>
              </a:spcBef>
            </a:pPr>
            <a:endParaRPr lang="en-US" sz="2200" b="1"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Explanation:</a:t>
            </a:r>
          </a:p>
          <a:p>
            <a:pPr marL="457200" lvl="1" indent="0">
              <a:lnSpc>
                <a:spcPct val="100000"/>
              </a:lnSpc>
              <a:spcBef>
                <a:spcPts val="1400"/>
              </a:spcBef>
              <a:buNone/>
            </a:pPr>
            <a:r>
              <a:rPr lang="en-US" sz="1800" b="0" i="0" dirty="0">
                <a:solidFill>
                  <a:srgbClr val="292929"/>
                </a:solidFill>
                <a:effectLst/>
                <a:latin typeface="Abadi" panose="020B0604020104020204" pitchFamily="34" charset="0"/>
              </a:rPr>
              <a:t>They are obtained by selecting unique occurrences of “</a:t>
            </a:r>
            <a:r>
              <a:rPr lang="en-US" sz="1800" b="0" i="0" dirty="0" err="1">
                <a:solidFill>
                  <a:srgbClr val="292929"/>
                </a:solidFill>
                <a:effectLst/>
                <a:latin typeface="Abadi" panose="020B0604020104020204" pitchFamily="34" charset="0"/>
              </a:rPr>
              <a:t>launch_site</a:t>
            </a:r>
            <a:r>
              <a:rPr lang="en-US" sz="1800" b="0" i="0" dirty="0">
                <a:solidFill>
                  <a:srgbClr val="292929"/>
                </a:solidFill>
                <a:effectLst/>
                <a:latin typeface="Abadi" panose="020B0604020104020204" pitchFamily="34" charset="0"/>
              </a:rPr>
              <a:t>” values</a:t>
            </a:r>
            <a:br>
              <a:rPr lang="en-US" sz="1800" b="0" i="0" dirty="0">
                <a:solidFill>
                  <a:srgbClr val="292929"/>
                </a:solidFill>
                <a:effectLst/>
                <a:latin typeface="Abadi" panose="020B0604020104020204" pitchFamily="34" charset="0"/>
              </a:rPr>
            </a:br>
            <a:r>
              <a:rPr lang="en-US" sz="1800" b="0" i="0" dirty="0">
                <a:solidFill>
                  <a:srgbClr val="292929"/>
                </a:solidFill>
                <a:effectLst/>
                <a:latin typeface="Abadi" panose="020B0604020104020204" pitchFamily="34" charset="0"/>
              </a:rPr>
              <a:t>from the dataset</a:t>
            </a:r>
            <a:r>
              <a:rPr lang="en-US" sz="1400" dirty="0">
                <a:latin typeface="Abadi" panose="020B0604020104020204" pitchFamily="34" charset="0"/>
              </a:rPr>
              <a:t> </a:t>
            </a:r>
            <a:br>
              <a:rPr lang="en-US" sz="1400" dirty="0"/>
            </a:b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6" name="Table 5">
            <a:extLst>
              <a:ext uri="{FF2B5EF4-FFF2-40B4-BE49-F238E27FC236}">
                <a16:creationId xmlns:a16="http://schemas.microsoft.com/office/drawing/2014/main" id="{4DFFB6E9-6A72-4F53-7F57-110D19EC644A}"/>
              </a:ext>
            </a:extLst>
          </p:cNvPr>
          <p:cNvGraphicFramePr>
            <a:graphicFrameLocks noGrp="1"/>
          </p:cNvGraphicFramePr>
          <p:nvPr>
            <p:extLst>
              <p:ext uri="{D42A27DB-BD31-4B8C-83A1-F6EECF244321}">
                <p14:modId xmlns:p14="http://schemas.microsoft.com/office/powerpoint/2010/main" val="465099319"/>
              </p:ext>
            </p:extLst>
          </p:nvPr>
        </p:nvGraphicFramePr>
        <p:xfrm>
          <a:off x="1341120" y="2283408"/>
          <a:ext cx="1524000" cy="2194560"/>
        </p:xfrm>
        <a:graphic>
          <a:graphicData uri="http://schemas.openxmlformats.org/drawingml/2006/table">
            <a:tbl>
              <a:tblPr/>
              <a:tblGrid>
                <a:gridCol w="1524000">
                  <a:extLst>
                    <a:ext uri="{9D8B030D-6E8A-4147-A177-3AD203B41FA5}">
                      <a16:colId xmlns:a16="http://schemas.microsoft.com/office/drawing/2014/main" val="477421208"/>
                    </a:ext>
                  </a:extLst>
                </a:gridCol>
              </a:tblGrid>
              <a:tr h="334848">
                <a:tc>
                  <a:txBody>
                    <a:bodyPr/>
                    <a:lstStyle/>
                    <a:p>
                      <a:pPr algn="r" fontAlgn="ctr"/>
                      <a:r>
                        <a:rPr lang="en-US" b="1">
                          <a:effectLst/>
                        </a:rPr>
                        <a:t>Launch_Site</a:t>
                      </a:r>
                    </a:p>
                  </a:txBody>
                  <a:tcPr anchor="ctr">
                    <a:lnL>
                      <a:noFill/>
                    </a:lnL>
                    <a:lnR>
                      <a:noFill/>
                    </a:lnR>
                    <a:lnT>
                      <a:noFill/>
                    </a:lnT>
                    <a:lnB>
                      <a:noFill/>
                    </a:lnB>
                  </a:tcPr>
                </a:tc>
                <a:extLst>
                  <a:ext uri="{0D108BD9-81ED-4DB2-BD59-A6C34878D82A}">
                    <a16:rowId xmlns:a16="http://schemas.microsoft.com/office/drawing/2014/main" val="3146861525"/>
                  </a:ext>
                </a:extLst>
              </a:tr>
              <a:tr h="334848">
                <a:tc>
                  <a:txBody>
                    <a:bodyPr/>
                    <a:lstStyle/>
                    <a:p>
                      <a:pPr algn="r" fontAlgn="ctr"/>
                      <a:r>
                        <a:rPr lang="en-US" dirty="0">
                          <a:effectLst/>
                        </a:rPr>
                        <a:t>CCAFS LC-40</a:t>
                      </a:r>
                    </a:p>
                  </a:txBody>
                  <a:tcPr anchor="ctr">
                    <a:lnL>
                      <a:noFill/>
                    </a:lnL>
                    <a:lnR>
                      <a:noFill/>
                    </a:lnR>
                    <a:lnT>
                      <a:noFill/>
                    </a:lnT>
                    <a:lnB>
                      <a:noFill/>
                    </a:lnB>
                    <a:solidFill>
                      <a:srgbClr val="F5F5F5"/>
                    </a:solidFill>
                  </a:tcPr>
                </a:tc>
                <a:extLst>
                  <a:ext uri="{0D108BD9-81ED-4DB2-BD59-A6C34878D82A}">
                    <a16:rowId xmlns:a16="http://schemas.microsoft.com/office/drawing/2014/main" val="3939975437"/>
                  </a:ext>
                </a:extLst>
              </a:tr>
              <a:tr h="334848">
                <a:tc>
                  <a:txBody>
                    <a:bodyPr/>
                    <a:lstStyle/>
                    <a:p>
                      <a:pPr algn="r" fontAlgn="ctr"/>
                      <a:r>
                        <a:rPr lang="en-US">
                          <a:effectLst/>
                        </a:rPr>
                        <a:t>VAFB SLC-4E</a:t>
                      </a:r>
                    </a:p>
                  </a:txBody>
                  <a:tcPr anchor="ctr">
                    <a:lnL>
                      <a:noFill/>
                    </a:lnL>
                    <a:lnR>
                      <a:noFill/>
                    </a:lnR>
                    <a:lnT>
                      <a:noFill/>
                    </a:lnT>
                    <a:lnB>
                      <a:noFill/>
                    </a:lnB>
                  </a:tcPr>
                </a:tc>
                <a:extLst>
                  <a:ext uri="{0D108BD9-81ED-4DB2-BD59-A6C34878D82A}">
                    <a16:rowId xmlns:a16="http://schemas.microsoft.com/office/drawing/2014/main" val="3933685731"/>
                  </a:ext>
                </a:extLst>
              </a:tr>
              <a:tr h="334848">
                <a:tc>
                  <a:txBody>
                    <a:bodyPr/>
                    <a:lstStyle/>
                    <a:p>
                      <a:pPr algn="r" fontAlgn="ctr"/>
                      <a:r>
                        <a:rPr lang="en-US">
                          <a:effectLst/>
                        </a:rPr>
                        <a:t>KSC LC-39A</a:t>
                      </a:r>
                    </a:p>
                  </a:txBody>
                  <a:tcPr anchor="ctr">
                    <a:lnL>
                      <a:noFill/>
                    </a:lnL>
                    <a:lnR>
                      <a:noFill/>
                    </a:lnR>
                    <a:lnT>
                      <a:noFill/>
                    </a:lnT>
                    <a:lnB>
                      <a:noFill/>
                    </a:lnB>
                    <a:solidFill>
                      <a:srgbClr val="F5F5F5"/>
                    </a:solidFill>
                  </a:tcPr>
                </a:tc>
                <a:extLst>
                  <a:ext uri="{0D108BD9-81ED-4DB2-BD59-A6C34878D82A}">
                    <a16:rowId xmlns:a16="http://schemas.microsoft.com/office/drawing/2014/main" val="3899866837"/>
                  </a:ext>
                </a:extLst>
              </a:tr>
              <a:tr h="334848">
                <a:tc>
                  <a:txBody>
                    <a:bodyPr/>
                    <a:lstStyle/>
                    <a:p>
                      <a:pPr algn="r" fontAlgn="ctr"/>
                      <a:r>
                        <a:rPr lang="en-US">
                          <a:effectLst/>
                        </a:rPr>
                        <a:t>CCAFS SLC-40</a:t>
                      </a:r>
                    </a:p>
                  </a:txBody>
                  <a:tcPr anchor="ctr">
                    <a:lnL>
                      <a:noFill/>
                    </a:lnL>
                    <a:lnR>
                      <a:noFill/>
                    </a:lnR>
                    <a:lnT>
                      <a:noFill/>
                    </a:lnT>
                    <a:lnB>
                      <a:noFill/>
                    </a:lnB>
                  </a:tcPr>
                </a:tc>
                <a:extLst>
                  <a:ext uri="{0D108BD9-81ED-4DB2-BD59-A6C34878D82A}">
                    <a16:rowId xmlns:a16="http://schemas.microsoft.com/office/drawing/2014/main" val="1813131953"/>
                  </a:ext>
                </a:extLst>
              </a:tr>
              <a:tr h="334848">
                <a:tc>
                  <a:txBody>
                    <a:bodyPr/>
                    <a:lstStyle/>
                    <a:p>
                      <a:pPr algn="r" fontAlgn="ctr"/>
                      <a:r>
                        <a:rPr lang="en-US" dirty="0">
                          <a:effectLst/>
                        </a:rPr>
                        <a:t>None</a:t>
                      </a:r>
                    </a:p>
                  </a:txBody>
                  <a:tcPr anchor="ctr">
                    <a:lnL>
                      <a:noFill/>
                    </a:lnL>
                    <a:lnR>
                      <a:noFill/>
                    </a:lnR>
                    <a:lnT>
                      <a:noFill/>
                    </a:lnT>
                    <a:lnB>
                      <a:noFill/>
                    </a:lnB>
                    <a:solidFill>
                      <a:srgbClr val="F5F5F5"/>
                    </a:solidFill>
                  </a:tcPr>
                </a:tc>
                <a:extLst>
                  <a:ext uri="{0D108BD9-81ED-4DB2-BD59-A6C34878D82A}">
                    <a16:rowId xmlns:a16="http://schemas.microsoft.com/office/drawing/2014/main" val="3671783615"/>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78429"/>
            <a:ext cx="9745589" cy="459853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Table 1">
            <a:extLst>
              <a:ext uri="{FF2B5EF4-FFF2-40B4-BE49-F238E27FC236}">
                <a16:creationId xmlns:a16="http://schemas.microsoft.com/office/drawing/2014/main" id="{DC653B2C-C7B7-C578-7EBF-9D905874A1D1}"/>
              </a:ext>
            </a:extLst>
          </p:cNvPr>
          <p:cNvGraphicFramePr>
            <a:graphicFrameLocks noGrp="1"/>
          </p:cNvGraphicFramePr>
          <p:nvPr>
            <p:extLst>
              <p:ext uri="{D42A27DB-BD31-4B8C-83A1-F6EECF244321}">
                <p14:modId xmlns:p14="http://schemas.microsoft.com/office/powerpoint/2010/main" val="108024696"/>
              </p:ext>
            </p:extLst>
          </p:nvPr>
        </p:nvGraphicFramePr>
        <p:xfrm>
          <a:off x="770011" y="2799834"/>
          <a:ext cx="10274070" cy="3396000"/>
        </p:xfrm>
        <a:graphic>
          <a:graphicData uri="http://schemas.openxmlformats.org/drawingml/2006/table">
            <a:tbl>
              <a:tblPr/>
              <a:tblGrid>
                <a:gridCol w="1027407">
                  <a:extLst>
                    <a:ext uri="{9D8B030D-6E8A-4147-A177-3AD203B41FA5}">
                      <a16:colId xmlns:a16="http://schemas.microsoft.com/office/drawing/2014/main" val="2964640763"/>
                    </a:ext>
                  </a:extLst>
                </a:gridCol>
                <a:gridCol w="1027407">
                  <a:extLst>
                    <a:ext uri="{9D8B030D-6E8A-4147-A177-3AD203B41FA5}">
                      <a16:colId xmlns:a16="http://schemas.microsoft.com/office/drawing/2014/main" val="1560213643"/>
                    </a:ext>
                  </a:extLst>
                </a:gridCol>
                <a:gridCol w="1027407">
                  <a:extLst>
                    <a:ext uri="{9D8B030D-6E8A-4147-A177-3AD203B41FA5}">
                      <a16:colId xmlns:a16="http://schemas.microsoft.com/office/drawing/2014/main" val="3089350000"/>
                    </a:ext>
                  </a:extLst>
                </a:gridCol>
                <a:gridCol w="1027407">
                  <a:extLst>
                    <a:ext uri="{9D8B030D-6E8A-4147-A177-3AD203B41FA5}">
                      <a16:colId xmlns:a16="http://schemas.microsoft.com/office/drawing/2014/main" val="304409836"/>
                    </a:ext>
                  </a:extLst>
                </a:gridCol>
                <a:gridCol w="1027407">
                  <a:extLst>
                    <a:ext uri="{9D8B030D-6E8A-4147-A177-3AD203B41FA5}">
                      <a16:colId xmlns:a16="http://schemas.microsoft.com/office/drawing/2014/main" val="554739394"/>
                    </a:ext>
                  </a:extLst>
                </a:gridCol>
                <a:gridCol w="1027407">
                  <a:extLst>
                    <a:ext uri="{9D8B030D-6E8A-4147-A177-3AD203B41FA5}">
                      <a16:colId xmlns:a16="http://schemas.microsoft.com/office/drawing/2014/main" val="716954788"/>
                    </a:ext>
                  </a:extLst>
                </a:gridCol>
                <a:gridCol w="1027407">
                  <a:extLst>
                    <a:ext uri="{9D8B030D-6E8A-4147-A177-3AD203B41FA5}">
                      <a16:colId xmlns:a16="http://schemas.microsoft.com/office/drawing/2014/main" val="2610509756"/>
                    </a:ext>
                  </a:extLst>
                </a:gridCol>
                <a:gridCol w="1027407">
                  <a:extLst>
                    <a:ext uri="{9D8B030D-6E8A-4147-A177-3AD203B41FA5}">
                      <a16:colId xmlns:a16="http://schemas.microsoft.com/office/drawing/2014/main" val="4151123689"/>
                    </a:ext>
                  </a:extLst>
                </a:gridCol>
                <a:gridCol w="1027407">
                  <a:extLst>
                    <a:ext uri="{9D8B030D-6E8A-4147-A177-3AD203B41FA5}">
                      <a16:colId xmlns:a16="http://schemas.microsoft.com/office/drawing/2014/main" val="2694849449"/>
                    </a:ext>
                  </a:extLst>
                </a:gridCol>
                <a:gridCol w="1027407">
                  <a:extLst>
                    <a:ext uri="{9D8B030D-6E8A-4147-A177-3AD203B41FA5}">
                      <a16:colId xmlns:a16="http://schemas.microsoft.com/office/drawing/2014/main" val="2546222361"/>
                    </a:ext>
                  </a:extLst>
                </a:gridCol>
              </a:tblGrid>
              <a:tr h="0">
                <a:tc>
                  <a:txBody>
                    <a:bodyPr/>
                    <a:lstStyle/>
                    <a:p>
                      <a:pPr algn="r" fontAlgn="ctr"/>
                      <a:r>
                        <a:rPr lang="en-US" sz="1100" b="1">
                          <a:effectLst/>
                        </a:rPr>
                        <a:t>Date</a:t>
                      </a:r>
                    </a:p>
                  </a:txBody>
                  <a:tcPr marL="55786" marR="55786" marT="27893" marB="27893" anchor="ctr">
                    <a:lnL>
                      <a:noFill/>
                    </a:lnL>
                    <a:lnR>
                      <a:noFill/>
                    </a:lnR>
                    <a:lnT>
                      <a:noFill/>
                    </a:lnT>
                    <a:lnB>
                      <a:noFill/>
                    </a:lnB>
                  </a:tcPr>
                </a:tc>
                <a:tc>
                  <a:txBody>
                    <a:bodyPr/>
                    <a:lstStyle/>
                    <a:p>
                      <a:pPr algn="r" fontAlgn="ctr"/>
                      <a:r>
                        <a:rPr lang="en-US" sz="1100" b="1">
                          <a:effectLst/>
                        </a:rPr>
                        <a:t>Time (UTC)</a:t>
                      </a:r>
                    </a:p>
                  </a:txBody>
                  <a:tcPr marL="55786" marR="55786" marT="27893" marB="27893" anchor="ctr">
                    <a:lnL>
                      <a:noFill/>
                    </a:lnL>
                    <a:lnR>
                      <a:noFill/>
                    </a:lnR>
                    <a:lnT>
                      <a:noFill/>
                    </a:lnT>
                    <a:lnB>
                      <a:noFill/>
                    </a:lnB>
                  </a:tcPr>
                </a:tc>
                <a:tc>
                  <a:txBody>
                    <a:bodyPr/>
                    <a:lstStyle/>
                    <a:p>
                      <a:pPr algn="r" fontAlgn="ctr"/>
                      <a:r>
                        <a:rPr lang="en-US" sz="1100" b="1">
                          <a:effectLst/>
                        </a:rPr>
                        <a:t>Booster_Version</a:t>
                      </a:r>
                    </a:p>
                  </a:txBody>
                  <a:tcPr marL="55786" marR="55786" marT="27893" marB="27893" anchor="ctr">
                    <a:lnL>
                      <a:noFill/>
                    </a:lnL>
                    <a:lnR>
                      <a:noFill/>
                    </a:lnR>
                    <a:lnT>
                      <a:noFill/>
                    </a:lnT>
                    <a:lnB>
                      <a:noFill/>
                    </a:lnB>
                  </a:tcPr>
                </a:tc>
                <a:tc>
                  <a:txBody>
                    <a:bodyPr/>
                    <a:lstStyle/>
                    <a:p>
                      <a:pPr algn="r" fontAlgn="ctr"/>
                      <a:r>
                        <a:rPr lang="en-US" sz="1100" b="1">
                          <a:effectLst/>
                        </a:rPr>
                        <a:t>Launch_Site</a:t>
                      </a:r>
                    </a:p>
                  </a:txBody>
                  <a:tcPr marL="55786" marR="55786" marT="27893" marB="27893" anchor="ctr">
                    <a:lnL>
                      <a:noFill/>
                    </a:lnL>
                    <a:lnR>
                      <a:noFill/>
                    </a:lnR>
                    <a:lnT>
                      <a:noFill/>
                    </a:lnT>
                    <a:lnB>
                      <a:noFill/>
                    </a:lnB>
                  </a:tcPr>
                </a:tc>
                <a:tc>
                  <a:txBody>
                    <a:bodyPr/>
                    <a:lstStyle/>
                    <a:p>
                      <a:pPr algn="r" fontAlgn="ctr"/>
                      <a:r>
                        <a:rPr lang="en-US" sz="1100" b="1">
                          <a:effectLst/>
                        </a:rPr>
                        <a:t>Payload</a:t>
                      </a:r>
                    </a:p>
                  </a:txBody>
                  <a:tcPr marL="55786" marR="55786" marT="27893" marB="27893" anchor="ctr">
                    <a:lnL>
                      <a:noFill/>
                    </a:lnL>
                    <a:lnR>
                      <a:noFill/>
                    </a:lnR>
                    <a:lnT>
                      <a:noFill/>
                    </a:lnT>
                    <a:lnB>
                      <a:noFill/>
                    </a:lnB>
                  </a:tcPr>
                </a:tc>
                <a:tc>
                  <a:txBody>
                    <a:bodyPr/>
                    <a:lstStyle/>
                    <a:p>
                      <a:pPr algn="r" fontAlgn="ctr"/>
                      <a:r>
                        <a:rPr lang="en-US" sz="1100" b="1">
                          <a:effectLst/>
                        </a:rPr>
                        <a:t>PAYLOAD_MASS__KG_</a:t>
                      </a:r>
                    </a:p>
                  </a:txBody>
                  <a:tcPr marL="55786" marR="55786" marT="27893" marB="27893" anchor="ctr">
                    <a:lnL>
                      <a:noFill/>
                    </a:lnL>
                    <a:lnR>
                      <a:noFill/>
                    </a:lnR>
                    <a:lnT>
                      <a:noFill/>
                    </a:lnT>
                    <a:lnB>
                      <a:noFill/>
                    </a:lnB>
                  </a:tcPr>
                </a:tc>
                <a:tc>
                  <a:txBody>
                    <a:bodyPr/>
                    <a:lstStyle/>
                    <a:p>
                      <a:pPr algn="r" fontAlgn="ctr"/>
                      <a:r>
                        <a:rPr lang="en-US" sz="1100" b="1">
                          <a:effectLst/>
                        </a:rPr>
                        <a:t>Orbit</a:t>
                      </a:r>
                    </a:p>
                  </a:txBody>
                  <a:tcPr marL="55786" marR="55786" marT="27893" marB="27893" anchor="ctr">
                    <a:lnL>
                      <a:noFill/>
                    </a:lnL>
                    <a:lnR>
                      <a:noFill/>
                    </a:lnR>
                    <a:lnT>
                      <a:noFill/>
                    </a:lnT>
                    <a:lnB>
                      <a:noFill/>
                    </a:lnB>
                  </a:tcPr>
                </a:tc>
                <a:tc>
                  <a:txBody>
                    <a:bodyPr/>
                    <a:lstStyle/>
                    <a:p>
                      <a:pPr algn="r" fontAlgn="ctr"/>
                      <a:r>
                        <a:rPr lang="en-US" sz="1100" b="1">
                          <a:effectLst/>
                        </a:rPr>
                        <a:t>Customer</a:t>
                      </a:r>
                    </a:p>
                  </a:txBody>
                  <a:tcPr marL="55786" marR="55786" marT="27893" marB="27893" anchor="ctr">
                    <a:lnL>
                      <a:noFill/>
                    </a:lnL>
                    <a:lnR>
                      <a:noFill/>
                    </a:lnR>
                    <a:lnT>
                      <a:noFill/>
                    </a:lnT>
                    <a:lnB>
                      <a:noFill/>
                    </a:lnB>
                  </a:tcPr>
                </a:tc>
                <a:tc>
                  <a:txBody>
                    <a:bodyPr/>
                    <a:lstStyle/>
                    <a:p>
                      <a:pPr algn="r" fontAlgn="ctr"/>
                      <a:r>
                        <a:rPr lang="en-US" sz="1100" b="1">
                          <a:effectLst/>
                        </a:rPr>
                        <a:t>Mission_Outcome</a:t>
                      </a:r>
                    </a:p>
                  </a:txBody>
                  <a:tcPr marL="55786" marR="55786" marT="27893" marB="27893" anchor="ctr">
                    <a:lnL>
                      <a:noFill/>
                    </a:lnL>
                    <a:lnR>
                      <a:noFill/>
                    </a:lnR>
                    <a:lnT>
                      <a:noFill/>
                    </a:lnT>
                    <a:lnB>
                      <a:noFill/>
                    </a:lnB>
                  </a:tcPr>
                </a:tc>
                <a:tc>
                  <a:txBody>
                    <a:bodyPr/>
                    <a:lstStyle/>
                    <a:p>
                      <a:pPr algn="r" fontAlgn="ctr"/>
                      <a:r>
                        <a:rPr lang="en-US" sz="1100" b="1">
                          <a:effectLst/>
                        </a:rPr>
                        <a:t>Landing_Outcome</a:t>
                      </a:r>
                    </a:p>
                  </a:txBody>
                  <a:tcPr marL="55786" marR="55786" marT="27893" marB="27893" anchor="ctr">
                    <a:lnL>
                      <a:noFill/>
                    </a:lnL>
                    <a:lnR>
                      <a:noFill/>
                    </a:lnR>
                    <a:lnT>
                      <a:noFill/>
                    </a:lnT>
                    <a:lnB>
                      <a:noFill/>
                    </a:lnB>
                  </a:tcPr>
                </a:tc>
                <a:extLst>
                  <a:ext uri="{0D108BD9-81ED-4DB2-BD59-A6C34878D82A}">
                    <a16:rowId xmlns:a16="http://schemas.microsoft.com/office/drawing/2014/main" val="3081464448"/>
                  </a:ext>
                </a:extLst>
              </a:tr>
              <a:tr h="701121">
                <a:tc>
                  <a:txBody>
                    <a:bodyPr/>
                    <a:lstStyle/>
                    <a:p>
                      <a:pPr algn="r" fontAlgn="ctr"/>
                      <a:r>
                        <a:rPr lang="en-US" sz="1100">
                          <a:effectLst/>
                        </a:rPr>
                        <a:t>06/04/2010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18:45:00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F9 v1.0 B0003</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Dragon Spacecraft Qualification Unit</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0.0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LEO</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SpaceX</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Failure (parachute)</a:t>
                      </a:r>
                    </a:p>
                  </a:txBody>
                  <a:tcPr marL="55786" marR="55786" marT="27893" marB="27893" anchor="ctr">
                    <a:lnL>
                      <a:noFill/>
                    </a:lnL>
                    <a:lnR>
                      <a:noFill/>
                    </a:lnR>
                    <a:lnT>
                      <a:noFill/>
                    </a:lnT>
                    <a:lnB>
                      <a:noFill/>
                    </a:lnB>
                    <a:solidFill>
                      <a:srgbClr val="F5F5F5"/>
                    </a:solidFill>
                  </a:tcPr>
                </a:tc>
                <a:extLst>
                  <a:ext uri="{0D108BD9-81ED-4DB2-BD59-A6C34878D82A}">
                    <a16:rowId xmlns:a16="http://schemas.microsoft.com/office/drawing/2014/main" val="2817067001"/>
                  </a:ext>
                </a:extLst>
              </a:tr>
              <a:tr h="1227017">
                <a:tc>
                  <a:txBody>
                    <a:bodyPr/>
                    <a:lstStyle/>
                    <a:p>
                      <a:pPr algn="r" fontAlgn="ctr"/>
                      <a:r>
                        <a:rPr lang="en-US" sz="1100">
                          <a:effectLst/>
                        </a:rPr>
                        <a:t>12/08/2010</a:t>
                      </a:r>
                    </a:p>
                  </a:txBody>
                  <a:tcPr marL="55786" marR="55786" marT="27893" marB="27893" anchor="ctr">
                    <a:lnL>
                      <a:noFill/>
                    </a:lnL>
                    <a:lnR>
                      <a:noFill/>
                    </a:lnR>
                    <a:lnT>
                      <a:noFill/>
                    </a:lnT>
                    <a:lnB>
                      <a:noFill/>
                    </a:lnB>
                  </a:tcPr>
                </a:tc>
                <a:tc>
                  <a:txBody>
                    <a:bodyPr/>
                    <a:lstStyle/>
                    <a:p>
                      <a:pPr algn="r" fontAlgn="ctr"/>
                      <a:r>
                        <a:rPr lang="en-US" sz="1100">
                          <a:effectLst/>
                        </a:rPr>
                        <a:t>15:43:00</a:t>
                      </a:r>
                    </a:p>
                  </a:txBody>
                  <a:tcPr marL="55786" marR="55786" marT="27893" marB="27893" anchor="ctr">
                    <a:lnL>
                      <a:noFill/>
                    </a:lnL>
                    <a:lnR>
                      <a:noFill/>
                    </a:lnR>
                    <a:lnT>
                      <a:noFill/>
                    </a:lnT>
                    <a:lnB>
                      <a:noFill/>
                    </a:lnB>
                  </a:tcPr>
                </a:tc>
                <a:tc>
                  <a:txBody>
                    <a:bodyPr/>
                    <a:lstStyle/>
                    <a:p>
                      <a:pPr algn="r" fontAlgn="ctr"/>
                      <a:r>
                        <a:rPr lang="en-US" sz="1100">
                          <a:effectLst/>
                        </a:rPr>
                        <a:t>F9 v1.0 B0004</a:t>
                      </a:r>
                    </a:p>
                  </a:txBody>
                  <a:tcPr marL="55786" marR="55786" marT="27893" marB="27893" anchor="ctr">
                    <a:lnL>
                      <a:noFill/>
                    </a:lnL>
                    <a:lnR>
                      <a:noFill/>
                    </a:lnR>
                    <a:lnT>
                      <a:noFill/>
                    </a:lnT>
                    <a:lnB>
                      <a:noFill/>
                    </a:lnB>
                  </a:tcPr>
                </a:tc>
                <a:tc>
                  <a:txBody>
                    <a:bodyPr/>
                    <a:lstStyle/>
                    <a:p>
                      <a:pPr algn="r" fontAlgn="ctr"/>
                      <a:r>
                        <a:rPr lang="en-US" sz="1100">
                          <a:effectLst/>
                        </a:rPr>
                        <a:t>CCAFS LC-40</a:t>
                      </a:r>
                    </a:p>
                  </a:txBody>
                  <a:tcPr marL="55786" marR="55786" marT="27893" marB="27893" anchor="ctr">
                    <a:lnL>
                      <a:noFill/>
                    </a:lnL>
                    <a:lnR>
                      <a:noFill/>
                    </a:lnR>
                    <a:lnT>
                      <a:noFill/>
                    </a:lnT>
                    <a:lnB>
                      <a:noFill/>
                    </a:lnB>
                  </a:tcPr>
                </a:tc>
                <a:tc>
                  <a:txBody>
                    <a:bodyPr/>
                    <a:lstStyle/>
                    <a:p>
                      <a:pPr algn="r" fontAlgn="ctr"/>
                      <a:r>
                        <a:rPr lang="en-US" sz="1100">
                          <a:effectLst/>
                        </a:rPr>
                        <a:t>Dragon demo flight C1, two CubeSats, barrel of Brouere cheese</a:t>
                      </a:r>
                    </a:p>
                  </a:txBody>
                  <a:tcPr marL="55786" marR="55786" marT="27893" marB="27893" anchor="ctr">
                    <a:lnL>
                      <a:noFill/>
                    </a:lnL>
                    <a:lnR>
                      <a:noFill/>
                    </a:lnR>
                    <a:lnT>
                      <a:noFill/>
                    </a:lnT>
                    <a:lnB>
                      <a:noFill/>
                    </a:lnB>
                  </a:tcPr>
                </a:tc>
                <a:tc>
                  <a:txBody>
                    <a:bodyPr/>
                    <a:lstStyle/>
                    <a:p>
                      <a:pPr algn="r" fontAlgn="ctr"/>
                      <a:r>
                        <a:rPr lang="en-US" sz="1100">
                          <a:effectLst/>
                        </a:rPr>
                        <a:t>0.0</a:t>
                      </a:r>
                    </a:p>
                  </a:txBody>
                  <a:tcPr marL="55786" marR="55786" marT="27893" marB="27893" anchor="ctr">
                    <a:lnL>
                      <a:noFill/>
                    </a:lnL>
                    <a:lnR>
                      <a:noFill/>
                    </a:lnR>
                    <a:lnT>
                      <a:noFill/>
                    </a:lnT>
                    <a:lnB>
                      <a:noFill/>
                    </a:lnB>
                  </a:tcPr>
                </a:tc>
                <a:tc>
                  <a:txBody>
                    <a:bodyPr/>
                    <a:lstStyle/>
                    <a:p>
                      <a:pPr algn="r" fontAlgn="ctr"/>
                      <a:r>
                        <a:rPr lang="en-US" sz="1100">
                          <a:effectLst/>
                        </a:rPr>
                        <a:t>LEO (ISS)</a:t>
                      </a:r>
                    </a:p>
                  </a:txBody>
                  <a:tcPr marL="55786" marR="55786" marT="27893" marB="27893" anchor="ctr">
                    <a:lnL>
                      <a:noFill/>
                    </a:lnL>
                    <a:lnR>
                      <a:noFill/>
                    </a:lnR>
                    <a:lnT>
                      <a:noFill/>
                    </a:lnT>
                    <a:lnB>
                      <a:noFill/>
                    </a:lnB>
                  </a:tcPr>
                </a:tc>
                <a:tc>
                  <a:txBody>
                    <a:bodyPr/>
                    <a:lstStyle/>
                    <a:p>
                      <a:pPr algn="r" fontAlgn="ctr"/>
                      <a:r>
                        <a:rPr lang="en-US" sz="1100">
                          <a:effectLst/>
                        </a:rPr>
                        <a:t>NASA (COTS) NRO</a:t>
                      </a:r>
                    </a:p>
                  </a:txBody>
                  <a:tcPr marL="55786" marR="55786" marT="27893" marB="27893" anchor="ctr">
                    <a:lnL>
                      <a:noFill/>
                    </a:lnL>
                    <a:lnR>
                      <a:noFill/>
                    </a:lnR>
                    <a:lnT>
                      <a:noFill/>
                    </a:lnT>
                    <a:lnB>
                      <a:noFill/>
                    </a:lnB>
                  </a:tcPr>
                </a:tc>
                <a:tc>
                  <a:txBody>
                    <a:bodyPr/>
                    <a:lstStyle/>
                    <a:p>
                      <a:pPr algn="r" fontAlgn="ctr"/>
                      <a:r>
                        <a:rPr lang="en-US" sz="1100">
                          <a:effectLst/>
                        </a:rPr>
                        <a:t>Success</a:t>
                      </a:r>
                    </a:p>
                  </a:txBody>
                  <a:tcPr marL="55786" marR="55786" marT="27893" marB="27893" anchor="ctr">
                    <a:lnL>
                      <a:noFill/>
                    </a:lnL>
                    <a:lnR>
                      <a:noFill/>
                    </a:lnR>
                    <a:lnT>
                      <a:noFill/>
                    </a:lnT>
                    <a:lnB>
                      <a:noFill/>
                    </a:lnB>
                  </a:tcPr>
                </a:tc>
                <a:tc>
                  <a:txBody>
                    <a:bodyPr/>
                    <a:lstStyle/>
                    <a:p>
                      <a:pPr algn="r" fontAlgn="ctr"/>
                      <a:r>
                        <a:rPr lang="en-US" sz="1100">
                          <a:effectLst/>
                        </a:rPr>
                        <a:t>Failure (parachute)</a:t>
                      </a:r>
                    </a:p>
                  </a:txBody>
                  <a:tcPr marL="55786" marR="55786" marT="27893" marB="27893" anchor="ctr">
                    <a:lnL>
                      <a:noFill/>
                    </a:lnL>
                    <a:lnR>
                      <a:noFill/>
                    </a:lnR>
                    <a:lnT>
                      <a:noFill/>
                    </a:lnT>
                    <a:lnB>
                      <a:noFill/>
                    </a:lnB>
                  </a:tcPr>
                </a:tc>
                <a:extLst>
                  <a:ext uri="{0D108BD9-81ED-4DB2-BD59-A6C34878D82A}">
                    <a16:rowId xmlns:a16="http://schemas.microsoft.com/office/drawing/2014/main" val="2841965548"/>
                  </a:ext>
                </a:extLst>
              </a:tr>
              <a:tr h="438173">
                <a:tc>
                  <a:txBody>
                    <a:bodyPr/>
                    <a:lstStyle/>
                    <a:p>
                      <a:pPr algn="r" fontAlgn="ctr"/>
                      <a:r>
                        <a:rPr lang="en-US" sz="1100">
                          <a:effectLst/>
                        </a:rPr>
                        <a:t>22/05/2012</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7:44:00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F9 v1.0 B0005</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Dragon demo flight C2</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525.0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NASA (COTS)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No attempt</a:t>
                      </a:r>
                    </a:p>
                  </a:txBody>
                  <a:tcPr marL="55786" marR="55786" marT="27893" marB="27893" anchor="ctr">
                    <a:lnL>
                      <a:noFill/>
                    </a:lnL>
                    <a:lnR>
                      <a:noFill/>
                    </a:lnR>
                    <a:lnT>
                      <a:noFill/>
                    </a:lnT>
                    <a:lnB>
                      <a:noFill/>
                    </a:lnB>
                    <a:solidFill>
                      <a:srgbClr val="F5F5F5"/>
                    </a:solidFill>
                  </a:tcPr>
                </a:tc>
                <a:extLst>
                  <a:ext uri="{0D108BD9-81ED-4DB2-BD59-A6C34878D82A}">
                    <a16:rowId xmlns:a16="http://schemas.microsoft.com/office/drawing/2014/main" val="270584561"/>
                  </a:ext>
                </a:extLst>
              </a:tr>
              <a:tr h="306699">
                <a:tc>
                  <a:txBody>
                    <a:bodyPr/>
                    <a:lstStyle/>
                    <a:p>
                      <a:pPr algn="r" fontAlgn="ctr"/>
                      <a:r>
                        <a:rPr lang="en-US" sz="1100">
                          <a:effectLst/>
                        </a:rPr>
                        <a:t>10/08/2012</a:t>
                      </a:r>
                    </a:p>
                  </a:txBody>
                  <a:tcPr marL="55786" marR="55786" marT="27893" marB="27893" anchor="ctr">
                    <a:lnL>
                      <a:noFill/>
                    </a:lnL>
                    <a:lnR>
                      <a:noFill/>
                    </a:lnR>
                    <a:lnT>
                      <a:noFill/>
                    </a:lnT>
                    <a:lnB>
                      <a:noFill/>
                    </a:lnB>
                  </a:tcPr>
                </a:tc>
                <a:tc>
                  <a:txBody>
                    <a:bodyPr/>
                    <a:lstStyle/>
                    <a:p>
                      <a:pPr algn="r" fontAlgn="ctr"/>
                      <a:r>
                        <a:rPr lang="en-US" sz="1100">
                          <a:effectLst/>
                        </a:rPr>
                        <a:t>0:35:00</a:t>
                      </a:r>
                    </a:p>
                  </a:txBody>
                  <a:tcPr marL="55786" marR="55786" marT="27893" marB="27893" anchor="ctr">
                    <a:lnL>
                      <a:noFill/>
                    </a:lnL>
                    <a:lnR>
                      <a:noFill/>
                    </a:lnR>
                    <a:lnT>
                      <a:noFill/>
                    </a:lnT>
                    <a:lnB>
                      <a:noFill/>
                    </a:lnB>
                  </a:tcPr>
                </a:tc>
                <a:tc>
                  <a:txBody>
                    <a:bodyPr/>
                    <a:lstStyle/>
                    <a:p>
                      <a:pPr algn="r" fontAlgn="ctr"/>
                      <a:r>
                        <a:rPr lang="en-US" sz="1100">
                          <a:effectLst/>
                        </a:rPr>
                        <a:t>F9 v1.0 B0006</a:t>
                      </a:r>
                    </a:p>
                  </a:txBody>
                  <a:tcPr marL="55786" marR="55786" marT="27893" marB="27893" anchor="ctr">
                    <a:lnL>
                      <a:noFill/>
                    </a:lnL>
                    <a:lnR>
                      <a:noFill/>
                    </a:lnR>
                    <a:lnT>
                      <a:noFill/>
                    </a:lnT>
                    <a:lnB>
                      <a:noFill/>
                    </a:lnB>
                  </a:tcPr>
                </a:tc>
                <a:tc>
                  <a:txBody>
                    <a:bodyPr/>
                    <a:lstStyle/>
                    <a:p>
                      <a:pPr algn="r" fontAlgn="ctr"/>
                      <a:r>
                        <a:rPr lang="en-US" sz="1100">
                          <a:effectLst/>
                        </a:rPr>
                        <a:t>CCAFS LC-40</a:t>
                      </a:r>
                    </a:p>
                  </a:txBody>
                  <a:tcPr marL="55786" marR="55786" marT="27893" marB="27893" anchor="ctr">
                    <a:lnL>
                      <a:noFill/>
                    </a:lnL>
                    <a:lnR>
                      <a:noFill/>
                    </a:lnR>
                    <a:lnT>
                      <a:noFill/>
                    </a:lnT>
                    <a:lnB>
                      <a:noFill/>
                    </a:lnB>
                  </a:tcPr>
                </a:tc>
                <a:tc>
                  <a:txBody>
                    <a:bodyPr/>
                    <a:lstStyle/>
                    <a:p>
                      <a:pPr algn="r" fontAlgn="ctr"/>
                      <a:r>
                        <a:rPr lang="en-US" sz="1100">
                          <a:effectLst/>
                        </a:rPr>
                        <a:t>SpaceX CRS-1</a:t>
                      </a:r>
                    </a:p>
                  </a:txBody>
                  <a:tcPr marL="55786" marR="55786" marT="27893" marB="27893" anchor="ctr">
                    <a:lnL>
                      <a:noFill/>
                    </a:lnL>
                    <a:lnR>
                      <a:noFill/>
                    </a:lnR>
                    <a:lnT>
                      <a:noFill/>
                    </a:lnT>
                    <a:lnB>
                      <a:noFill/>
                    </a:lnB>
                  </a:tcPr>
                </a:tc>
                <a:tc>
                  <a:txBody>
                    <a:bodyPr/>
                    <a:lstStyle/>
                    <a:p>
                      <a:pPr algn="r" fontAlgn="ctr"/>
                      <a:r>
                        <a:rPr lang="en-US" sz="1100">
                          <a:effectLst/>
                        </a:rPr>
                        <a:t>500.0</a:t>
                      </a:r>
                    </a:p>
                  </a:txBody>
                  <a:tcPr marL="55786" marR="55786" marT="27893" marB="27893" anchor="ctr">
                    <a:lnL>
                      <a:noFill/>
                    </a:lnL>
                    <a:lnR>
                      <a:noFill/>
                    </a:lnR>
                    <a:lnT>
                      <a:noFill/>
                    </a:lnT>
                    <a:lnB>
                      <a:noFill/>
                    </a:lnB>
                  </a:tcPr>
                </a:tc>
                <a:tc>
                  <a:txBody>
                    <a:bodyPr/>
                    <a:lstStyle/>
                    <a:p>
                      <a:pPr algn="r" fontAlgn="ctr"/>
                      <a:r>
                        <a:rPr lang="en-US" sz="1100">
                          <a:effectLst/>
                        </a:rPr>
                        <a:t>LEO (ISS)</a:t>
                      </a:r>
                    </a:p>
                  </a:txBody>
                  <a:tcPr marL="55786" marR="55786" marT="27893" marB="27893" anchor="ctr">
                    <a:lnL>
                      <a:noFill/>
                    </a:lnL>
                    <a:lnR>
                      <a:noFill/>
                    </a:lnR>
                    <a:lnT>
                      <a:noFill/>
                    </a:lnT>
                    <a:lnB>
                      <a:noFill/>
                    </a:lnB>
                  </a:tcPr>
                </a:tc>
                <a:tc>
                  <a:txBody>
                    <a:bodyPr/>
                    <a:lstStyle/>
                    <a:p>
                      <a:pPr algn="r" fontAlgn="ctr"/>
                      <a:r>
                        <a:rPr lang="en-US" sz="1100">
                          <a:effectLst/>
                        </a:rPr>
                        <a:t>NASA (CRS)</a:t>
                      </a:r>
                    </a:p>
                  </a:txBody>
                  <a:tcPr marL="55786" marR="55786" marT="27893" marB="27893" anchor="ctr">
                    <a:lnL>
                      <a:noFill/>
                    </a:lnL>
                    <a:lnR>
                      <a:noFill/>
                    </a:lnR>
                    <a:lnT>
                      <a:noFill/>
                    </a:lnT>
                    <a:lnB>
                      <a:noFill/>
                    </a:lnB>
                  </a:tcPr>
                </a:tc>
                <a:tc>
                  <a:txBody>
                    <a:bodyPr/>
                    <a:lstStyle/>
                    <a:p>
                      <a:pPr algn="r" fontAlgn="ctr"/>
                      <a:r>
                        <a:rPr lang="en-US" sz="1100">
                          <a:effectLst/>
                        </a:rPr>
                        <a:t>Success</a:t>
                      </a:r>
                    </a:p>
                  </a:txBody>
                  <a:tcPr marL="55786" marR="55786" marT="27893" marB="27893" anchor="ctr">
                    <a:lnL>
                      <a:noFill/>
                    </a:lnL>
                    <a:lnR>
                      <a:noFill/>
                    </a:lnR>
                    <a:lnT>
                      <a:noFill/>
                    </a:lnT>
                    <a:lnB>
                      <a:noFill/>
                    </a:lnB>
                  </a:tcPr>
                </a:tc>
                <a:tc>
                  <a:txBody>
                    <a:bodyPr/>
                    <a:lstStyle/>
                    <a:p>
                      <a:pPr algn="r" fontAlgn="ctr"/>
                      <a:r>
                        <a:rPr lang="en-US" sz="1100">
                          <a:effectLst/>
                        </a:rPr>
                        <a:t>No attempt</a:t>
                      </a:r>
                    </a:p>
                  </a:txBody>
                  <a:tcPr marL="55786" marR="55786" marT="27893" marB="27893" anchor="ctr">
                    <a:lnL>
                      <a:noFill/>
                    </a:lnL>
                    <a:lnR>
                      <a:noFill/>
                    </a:lnR>
                    <a:lnT>
                      <a:noFill/>
                    </a:lnT>
                    <a:lnB>
                      <a:noFill/>
                    </a:lnB>
                  </a:tcPr>
                </a:tc>
                <a:extLst>
                  <a:ext uri="{0D108BD9-81ED-4DB2-BD59-A6C34878D82A}">
                    <a16:rowId xmlns:a16="http://schemas.microsoft.com/office/drawing/2014/main" val="1528618178"/>
                  </a:ext>
                </a:extLst>
              </a:tr>
              <a:tr h="306699">
                <a:tc>
                  <a:txBody>
                    <a:bodyPr/>
                    <a:lstStyle/>
                    <a:p>
                      <a:pPr algn="r" fontAlgn="ctr"/>
                      <a:r>
                        <a:rPr lang="en-US" sz="1100">
                          <a:effectLst/>
                        </a:rPr>
                        <a:t>03/01/2013</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15:10:00</a:t>
                      </a:r>
                    </a:p>
                  </a:txBody>
                  <a:tcPr marL="55786" marR="55786" marT="27893" marB="27893" anchor="ctr">
                    <a:lnL>
                      <a:noFill/>
                    </a:lnL>
                    <a:lnR>
                      <a:noFill/>
                    </a:lnR>
                    <a:lnT>
                      <a:noFill/>
                    </a:lnT>
                    <a:lnB>
                      <a:noFill/>
                    </a:lnB>
                    <a:solidFill>
                      <a:srgbClr val="F5F5F5"/>
                    </a:solidFill>
                  </a:tcPr>
                </a:tc>
                <a:tc>
                  <a:txBody>
                    <a:bodyPr/>
                    <a:lstStyle/>
                    <a:p>
                      <a:pPr algn="r" fontAlgn="ctr"/>
                      <a:r>
                        <a:rPr lang="en-US" sz="1100" dirty="0">
                          <a:effectLst/>
                        </a:rPr>
                        <a:t>F9 v1.0 B0007</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CCAFS LC-40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SpaceX CRS-2</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677.0</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LEO (ISS)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NASA (CRS)</a:t>
                      </a:r>
                    </a:p>
                  </a:txBody>
                  <a:tcPr marL="55786" marR="55786" marT="27893" marB="27893" anchor="ctr">
                    <a:lnL>
                      <a:noFill/>
                    </a:lnL>
                    <a:lnR>
                      <a:noFill/>
                    </a:lnR>
                    <a:lnT>
                      <a:noFill/>
                    </a:lnT>
                    <a:lnB>
                      <a:noFill/>
                    </a:lnB>
                    <a:solidFill>
                      <a:srgbClr val="F5F5F5"/>
                    </a:solidFill>
                  </a:tcPr>
                </a:tc>
                <a:tc>
                  <a:txBody>
                    <a:bodyPr/>
                    <a:lstStyle/>
                    <a:p>
                      <a:pPr algn="r" fontAlgn="ctr"/>
                      <a:r>
                        <a:rPr lang="en-US" sz="1100">
                          <a:effectLst/>
                        </a:rPr>
                        <a:t>Success</a:t>
                      </a:r>
                    </a:p>
                  </a:txBody>
                  <a:tcPr marL="55786" marR="55786" marT="27893" marB="27893" anchor="ctr">
                    <a:lnL>
                      <a:noFill/>
                    </a:lnL>
                    <a:lnR>
                      <a:noFill/>
                    </a:lnR>
                    <a:lnT>
                      <a:noFill/>
                    </a:lnT>
                    <a:lnB>
                      <a:noFill/>
                    </a:lnB>
                    <a:solidFill>
                      <a:srgbClr val="F5F5F5"/>
                    </a:solidFill>
                  </a:tcPr>
                </a:tc>
                <a:tc>
                  <a:txBody>
                    <a:bodyPr/>
                    <a:lstStyle/>
                    <a:p>
                      <a:pPr algn="r" fontAlgn="ctr"/>
                      <a:r>
                        <a:rPr lang="en-US" sz="1100" dirty="0">
                          <a:effectLst/>
                        </a:rPr>
                        <a:t>No attempt</a:t>
                      </a:r>
                    </a:p>
                  </a:txBody>
                  <a:tcPr marL="55786" marR="55786" marT="27893" marB="27893" anchor="ctr">
                    <a:lnL>
                      <a:noFill/>
                    </a:lnL>
                    <a:lnR>
                      <a:noFill/>
                    </a:lnR>
                    <a:lnT>
                      <a:noFill/>
                    </a:lnT>
                    <a:lnB>
                      <a:noFill/>
                    </a:lnB>
                    <a:solidFill>
                      <a:srgbClr val="F5F5F5"/>
                    </a:solidFill>
                  </a:tcPr>
                </a:tc>
                <a:extLst>
                  <a:ext uri="{0D108BD9-81ED-4DB2-BD59-A6C34878D82A}">
                    <a16:rowId xmlns:a16="http://schemas.microsoft.com/office/drawing/2014/main" val="2118484585"/>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Total payload calculated above, by summing all payloads whose codes</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contain ‘CRS’, which corresponds to NASA </a:t>
            </a:r>
            <a:br>
              <a:rPr lang="en-US" sz="1600" dirty="0"/>
            </a:b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2" name="Table 1">
            <a:extLst>
              <a:ext uri="{FF2B5EF4-FFF2-40B4-BE49-F238E27FC236}">
                <a16:creationId xmlns:a16="http://schemas.microsoft.com/office/drawing/2014/main" id="{8F78C291-B9C2-77FC-AAB0-DAE93B2CFCAD}"/>
              </a:ext>
            </a:extLst>
          </p:cNvPr>
          <p:cNvGraphicFramePr>
            <a:graphicFrameLocks noGrp="1"/>
          </p:cNvGraphicFramePr>
          <p:nvPr>
            <p:extLst>
              <p:ext uri="{D42A27DB-BD31-4B8C-83A1-F6EECF244321}">
                <p14:modId xmlns:p14="http://schemas.microsoft.com/office/powerpoint/2010/main" val="1400870555"/>
              </p:ext>
            </p:extLst>
          </p:nvPr>
        </p:nvGraphicFramePr>
        <p:xfrm>
          <a:off x="1404256" y="3222171"/>
          <a:ext cx="6836230" cy="731520"/>
        </p:xfrm>
        <a:graphic>
          <a:graphicData uri="http://schemas.openxmlformats.org/drawingml/2006/table">
            <a:tbl>
              <a:tblPr/>
              <a:tblGrid>
                <a:gridCol w="3418115">
                  <a:extLst>
                    <a:ext uri="{9D8B030D-6E8A-4147-A177-3AD203B41FA5}">
                      <a16:colId xmlns:a16="http://schemas.microsoft.com/office/drawing/2014/main" val="419037716"/>
                    </a:ext>
                  </a:extLst>
                </a:gridCol>
                <a:gridCol w="3418115">
                  <a:extLst>
                    <a:ext uri="{9D8B030D-6E8A-4147-A177-3AD203B41FA5}">
                      <a16:colId xmlns:a16="http://schemas.microsoft.com/office/drawing/2014/main" val="1825867935"/>
                    </a:ext>
                  </a:extLst>
                </a:gridCol>
              </a:tblGrid>
              <a:tr h="0">
                <a:tc>
                  <a:txBody>
                    <a:bodyPr/>
                    <a:lstStyle/>
                    <a:p>
                      <a:pPr algn="r" fontAlgn="ctr"/>
                      <a:r>
                        <a:rPr lang="en-US" b="1">
                          <a:effectLst/>
                        </a:rPr>
                        <a:t>Customer</a:t>
                      </a:r>
                    </a:p>
                  </a:txBody>
                  <a:tcPr anchor="ctr">
                    <a:lnL>
                      <a:noFill/>
                    </a:lnL>
                    <a:lnR>
                      <a:noFill/>
                    </a:lnR>
                    <a:lnT>
                      <a:noFill/>
                    </a:lnT>
                    <a:lnB>
                      <a:noFill/>
                    </a:lnB>
                  </a:tcPr>
                </a:tc>
                <a:tc>
                  <a:txBody>
                    <a:bodyPr/>
                    <a:lstStyle/>
                    <a:p>
                      <a:pPr algn="r" fontAlgn="ctr"/>
                      <a:r>
                        <a:rPr lang="en-US" b="1">
                          <a:effectLst/>
                        </a:rPr>
                        <a:t>TOTAL_MASS_KG</a:t>
                      </a:r>
                    </a:p>
                  </a:txBody>
                  <a:tcPr anchor="ctr">
                    <a:lnL>
                      <a:noFill/>
                    </a:lnL>
                    <a:lnR>
                      <a:noFill/>
                    </a:lnR>
                    <a:lnT>
                      <a:noFill/>
                    </a:lnT>
                    <a:lnB>
                      <a:noFill/>
                    </a:lnB>
                  </a:tcPr>
                </a:tc>
                <a:extLst>
                  <a:ext uri="{0D108BD9-81ED-4DB2-BD59-A6C34878D82A}">
                    <a16:rowId xmlns:a16="http://schemas.microsoft.com/office/drawing/2014/main" val="2279936562"/>
                  </a:ext>
                </a:extLst>
              </a:tr>
              <a:tr h="326572">
                <a:tc>
                  <a:txBody>
                    <a:bodyPr/>
                    <a:lstStyle/>
                    <a:p>
                      <a:pPr algn="r" fontAlgn="ctr"/>
                      <a:r>
                        <a:rPr lang="en-US" dirty="0">
                          <a:effectLst/>
                        </a:rPr>
                        <a:t>NASA (CRS)</a:t>
                      </a:r>
                    </a:p>
                  </a:txBody>
                  <a:tcPr anchor="ctr">
                    <a:lnL>
                      <a:noFill/>
                    </a:lnL>
                    <a:lnR>
                      <a:noFill/>
                    </a:lnR>
                    <a:lnT>
                      <a:noFill/>
                    </a:lnT>
                    <a:lnB>
                      <a:noFill/>
                    </a:lnB>
                    <a:solidFill>
                      <a:srgbClr val="F5F5F5"/>
                    </a:solidFill>
                  </a:tcPr>
                </a:tc>
                <a:tc>
                  <a:txBody>
                    <a:bodyPr/>
                    <a:lstStyle/>
                    <a:p>
                      <a:pPr algn="r" fontAlgn="ctr"/>
                      <a:r>
                        <a:rPr lang="en-US" dirty="0">
                          <a:effectLst/>
                        </a:rPr>
                        <a:t>45596.0</a:t>
                      </a:r>
                    </a:p>
                  </a:txBody>
                  <a:tcPr anchor="ctr">
                    <a:lnL>
                      <a:noFill/>
                    </a:lnL>
                    <a:lnR>
                      <a:noFill/>
                    </a:lnR>
                    <a:lnT>
                      <a:noFill/>
                    </a:lnT>
                    <a:lnB>
                      <a:noFill/>
                    </a:lnB>
                    <a:solidFill>
                      <a:srgbClr val="F5F5F5"/>
                    </a:solidFill>
                  </a:tcPr>
                </a:tc>
                <a:extLst>
                  <a:ext uri="{0D108BD9-81ED-4DB2-BD59-A6C34878D82A}">
                    <a16:rowId xmlns:a16="http://schemas.microsoft.com/office/drawing/2014/main" val="3205264961"/>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Calculated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Filtering data by the booster version above and calculating the average</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payload mass we obtained the value of 2,928 kg </a:t>
            </a:r>
            <a:br>
              <a:rPr lang="en-US" sz="1600" dirty="0"/>
            </a:b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2" name="Table 1">
            <a:extLst>
              <a:ext uri="{FF2B5EF4-FFF2-40B4-BE49-F238E27FC236}">
                <a16:creationId xmlns:a16="http://schemas.microsoft.com/office/drawing/2014/main" id="{B95EF1B5-6174-AEA1-BDE9-E3C55D4AA5D2}"/>
              </a:ext>
            </a:extLst>
          </p:cNvPr>
          <p:cNvGraphicFramePr>
            <a:graphicFrameLocks noGrp="1"/>
          </p:cNvGraphicFramePr>
          <p:nvPr>
            <p:extLst>
              <p:ext uri="{D42A27DB-BD31-4B8C-83A1-F6EECF244321}">
                <p14:modId xmlns:p14="http://schemas.microsoft.com/office/powerpoint/2010/main" val="2878826497"/>
              </p:ext>
            </p:extLst>
          </p:nvPr>
        </p:nvGraphicFramePr>
        <p:xfrm>
          <a:off x="838200" y="3102429"/>
          <a:ext cx="6988630" cy="731520"/>
        </p:xfrm>
        <a:graphic>
          <a:graphicData uri="http://schemas.openxmlformats.org/drawingml/2006/table">
            <a:tbl>
              <a:tblPr/>
              <a:tblGrid>
                <a:gridCol w="3494315">
                  <a:extLst>
                    <a:ext uri="{9D8B030D-6E8A-4147-A177-3AD203B41FA5}">
                      <a16:colId xmlns:a16="http://schemas.microsoft.com/office/drawing/2014/main" val="2224267793"/>
                    </a:ext>
                  </a:extLst>
                </a:gridCol>
                <a:gridCol w="3494315">
                  <a:extLst>
                    <a:ext uri="{9D8B030D-6E8A-4147-A177-3AD203B41FA5}">
                      <a16:colId xmlns:a16="http://schemas.microsoft.com/office/drawing/2014/main" val="2431191842"/>
                    </a:ext>
                  </a:extLst>
                </a:gridCol>
              </a:tblGrid>
              <a:tr h="337457">
                <a:tc>
                  <a:txBody>
                    <a:bodyPr/>
                    <a:lstStyle/>
                    <a:p>
                      <a:pPr algn="r" fontAlgn="ctr"/>
                      <a:r>
                        <a:rPr lang="en-US" b="1">
                          <a:effectLst/>
                        </a:rPr>
                        <a:t>Booster_Version</a:t>
                      </a:r>
                    </a:p>
                  </a:txBody>
                  <a:tcPr anchor="ctr">
                    <a:lnL>
                      <a:noFill/>
                    </a:lnL>
                    <a:lnR>
                      <a:noFill/>
                    </a:lnR>
                    <a:lnT>
                      <a:noFill/>
                    </a:lnT>
                    <a:lnB>
                      <a:noFill/>
                    </a:lnB>
                  </a:tcPr>
                </a:tc>
                <a:tc>
                  <a:txBody>
                    <a:bodyPr/>
                    <a:lstStyle/>
                    <a:p>
                      <a:pPr algn="r" fontAlgn="ctr"/>
                      <a:r>
                        <a:rPr lang="en-US" b="1">
                          <a:effectLst/>
                        </a:rPr>
                        <a:t>AVERAGE_MASS_KG</a:t>
                      </a:r>
                    </a:p>
                  </a:txBody>
                  <a:tcPr anchor="ctr">
                    <a:lnL>
                      <a:noFill/>
                    </a:lnL>
                    <a:lnR>
                      <a:noFill/>
                    </a:lnR>
                    <a:lnT>
                      <a:noFill/>
                    </a:lnT>
                    <a:lnB>
                      <a:noFill/>
                    </a:lnB>
                  </a:tcPr>
                </a:tc>
                <a:extLst>
                  <a:ext uri="{0D108BD9-81ED-4DB2-BD59-A6C34878D82A}">
                    <a16:rowId xmlns:a16="http://schemas.microsoft.com/office/drawing/2014/main" val="3857974613"/>
                  </a:ext>
                </a:extLst>
              </a:tr>
              <a:tr h="337457">
                <a:tc>
                  <a:txBody>
                    <a:bodyPr/>
                    <a:lstStyle/>
                    <a:p>
                      <a:pPr algn="r" fontAlgn="ctr"/>
                      <a:r>
                        <a:rPr lang="en-US">
                          <a:effectLst/>
                        </a:rPr>
                        <a:t>F9 v1.1</a:t>
                      </a:r>
                    </a:p>
                  </a:txBody>
                  <a:tcPr anchor="ctr">
                    <a:lnL>
                      <a:noFill/>
                    </a:lnL>
                    <a:lnR>
                      <a:noFill/>
                    </a:lnR>
                    <a:lnT>
                      <a:noFill/>
                    </a:lnT>
                    <a:lnB>
                      <a:noFill/>
                    </a:lnB>
                    <a:solidFill>
                      <a:srgbClr val="F5F5F5"/>
                    </a:solidFill>
                  </a:tcPr>
                </a:tc>
                <a:tc>
                  <a:txBody>
                    <a:bodyPr/>
                    <a:lstStyle/>
                    <a:p>
                      <a:pPr algn="r" fontAlgn="ctr"/>
                      <a:r>
                        <a:rPr lang="en-US" dirty="0">
                          <a:effectLst/>
                        </a:rPr>
                        <a:t>2928.4</a:t>
                      </a:r>
                    </a:p>
                  </a:txBody>
                  <a:tcPr anchor="ctr">
                    <a:lnL>
                      <a:noFill/>
                    </a:lnL>
                    <a:lnR>
                      <a:noFill/>
                    </a:lnR>
                    <a:lnT>
                      <a:noFill/>
                    </a:lnT>
                    <a:lnB>
                      <a:noFill/>
                    </a:lnB>
                    <a:solidFill>
                      <a:srgbClr val="F5F5F5"/>
                    </a:solidFill>
                  </a:tcPr>
                </a:tc>
                <a:extLst>
                  <a:ext uri="{0D108BD9-81ED-4DB2-BD59-A6C34878D82A}">
                    <a16:rowId xmlns:a16="http://schemas.microsoft.com/office/drawing/2014/main" val="2460198783"/>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93371"/>
            <a:ext cx="10220726" cy="463220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SpaceX API</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 using Pandas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(EDA) using SQL</a:t>
            </a:r>
          </a:p>
          <a:p>
            <a:pPr lvl="1">
              <a:lnSpc>
                <a:spcPct val="100000"/>
              </a:lnSpc>
              <a:spcBef>
                <a:spcPts val="1400"/>
              </a:spcBef>
            </a:pPr>
            <a:r>
              <a:rPr lang="en-US" sz="1800" dirty="0">
                <a:solidFill>
                  <a:schemeClr val="accent3">
                    <a:lumMod val="25000"/>
                  </a:schemeClr>
                </a:solidFill>
                <a:latin typeface="Abadi" panose="020B0604020104020204" pitchFamily="34" charset="0"/>
              </a:rPr>
              <a:t>EDA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Launch Sites Location Analysis with Folium and Creating Interactive Dashboards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pPr>
            <a:r>
              <a:rPr lang="en-US" sz="1800" dirty="0">
                <a:solidFill>
                  <a:schemeClr val="accent3">
                    <a:lumMod val="25000"/>
                  </a:schemeClr>
                </a:solidFill>
                <a:latin typeface="Abadi" panose="020B0604020104020204" pitchFamily="34" charset="0"/>
              </a:rPr>
              <a:t>SpaceX Machine Learning Landing Prediction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Dashboard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SpaceX Flacon-9 Landing Prediction with Machine Learning</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By filtering data by successful landing outcome on ground pad and getting</a:t>
            </a:r>
            <a:br>
              <a:rPr lang="en-US" sz="2200" dirty="0">
                <a:solidFill>
                  <a:schemeClr val="accent3">
                    <a:lumMod val="25000"/>
                  </a:schemeClr>
                </a:solidFill>
                <a:latin typeface="Abadi"/>
              </a:rPr>
            </a:br>
            <a:r>
              <a:rPr lang="en-US" sz="2200" dirty="0">
                <a:solidFill>
                  <a:schemeClr val="accent3">
                    <a:lumMod val="25000"/>
                  </a:schemeClr>
                </a:solidFill>
                <a:latin typeface="Abadi"/>
              </a:rPr>
              <a:t>the minimum value for date it’s possible to identify the first occurrence </a:t>
            </a:r>
            <a:br>
              <a:rPr lang="en-US" sz="1600" dirty="0"/>
            </a:b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2" name="Table 1">
            <a:extLst>
              <a:ext uri="{FF2B5EF4-FFF2-40B4-BE49-F238E27FC236}">
                <a16:creationId xmlns:a16="http://schemas.microsoft.com/office/drawing/2014/main" id="{F1D8055D-E2C8-6F74-473A-9AE1A752EA53}"/>
              </a:ext>
            </a:extLst>
          </p:cNvPr>
          <p:cNvGraphicFramePr>
            <a:graphicFrameLocks noGrp="1"/>
          </p:cNvGraphicFramePr>
          <p:nvPr>
            <p:extLst>
              <p:ext uri="{D42A27DB-BD31-4B8C-83A1-F6EECF244321}">
                <p14:modId xmlns:p14="http://schemas.microsoft.com/office/powerpoint/2010/main" val="1894277659"/>
              </p:ext>
            </p:extLst>
          </p:nvPr>
        </p:nvGraphicFramePr>
        <p:xfrm>
          <a:off x="1447800" y="3269774"/>
          <a:ext cx="3091543" cy="731520"/>
        </p:xfrm>
        <a:graphic>
          <a:graphicData uri="http://schemas.openxmlformats.org/drawingml/2006/table">
            <a:tbl>
              <a:tblPr/>
              <a:tblGrid>
                <a:gridCol w="3091543">
                  <a:extLst>
                    <a:ext uri="{9D8B030D-6E8A-4147-A177-3AD203B41FA5}">
                      <a16:colId xmlns:a16="http://schemas.microsoft.com/office/drawing/2014/main" val="3165166415"/>
                    </a:ext>
                  </a:extLst>
                </a:gridCol>
              </a:tblGrid>
              <a:tr h="0">
                <a:tc>
                  <a:txBody>
                    <a:bodyPr/>
                    <a:lstStyle/>
                    <a:p>
                      <a:pPr algn="r" fontAlgn="ctr"/>
                      <a:r>
                        <a:rPr lang="en-US" b="1" dirty="0" err="1">
                          <a:effectLst/>
                        </a:rPr>
                        <a:t>Date_First_Succesful_Landing</a:t>
                      </a:r>
                      <a:endParaRPr lang="en-US" b="1" dirty="0">
                        <a:effectLst/>
                      </a:endParaRPr>
                    </a:p>
                  </a:txBody>
                  <a:tcPr anchor="ctr">
                    <a:lnL>
                      <a:noFill/>
                    </a:lnL>
                    <a:lnR>
                      <a:noFill/>
                    </a:lnR>
                    <a:lnT>
                      <a:noFill/>
                    </a:lnT>
                    <a:lnB>
                      <a:noFill/>
                    </a:lnB>
                  </a:tcPr>
                </a:tc>
                <a:extLst>
                  <a:ext uri="{0D108BD9-81ED-4DB2-BD59-A6C34878D82A}">
                    <a16:rowId xmlns:a16="http://schemas.microsoft.com/office/drawing/2014/main" val="3932056210"/>
                  </a:ext>
                </a:extLst>
              </a:tr>
              <a:tr h="0">
                <a:tc>
                  <a:txBody>
                    <a:bodyPr/>
                    <a:lstStyle/>
                    <a:p>
                      <a:pPr algn="r" fontAlgn="ctr"/>
                      <a:r>
                        <a:rPr lang="en-US" dirty="0">
                          <a:effectLst/>
                        </a:rPr>
                        <a:t>01/07/2020</a:t>
                      </a:r>
                    </a:p>
                  </a:txBody>
                  <a:tcPr anchor="ctr">
                    <a:lnL>
                      <a:noFill/>
                    </a:lnL>
                    <a:lnR>
                      <a:noFill/>
                    </a:lnR>
                    <a:lnT>
                      <a:noFill/>
                    </a:lnT>
                    <a:lnB>
                      <a:noFill/>
                    </a:lnB>
                    <a:solidFill>
                      <a:srgbClr val="F5F5F5"/>
                    </a:solidFill>
                  </a:tcPr>
                </a:tc>
                <a:extLst>
                  <a:ext uri="{0D108BD9-81ED-4DB2-BD59-A6C34878D82A}">
                    <a16:rowId xmlns:a16="http://schemas.microsoft.com/office/drawing/2014/main" val="1999214145"/>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Listing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Selecting distinct booster versions according to the filters above, these 4 are</a:t>
            </a:r>
            <a:br>
              <a:rPr lang="en-US" sz="2200" dirty="0">
                <a:solidFill>
                  <a:schemeClr val="accent3">
                    <a:lumMod val="25000"/>
                  </a:schemeClr>
                </a:solidFill>
                <a:latin typeface="Abadi"/>
              </a:rPr>
            </a:br>
            <a:r>
              <a:rPr lang="en-US" sz="2200" dirty="0">
                <a:solidFill>
                  <a:schemeClr val="accent3">
                    <a:lumMod val="25000"/>
                  </a:schemeClr>
                </a:solidFill>
                <a:latin typeface="Abadi"/>
              </a:rPr>
              <a:t>the result </a:t>
            </a:r>
            <a:br>
              <a:rPr lang="en-US" sz="1600" dirty="0"/>
            </a:b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2" name="Table 1">
            <a:extLst>
              <a:ext uri="{FF2B5EF4-FFF2-40B4-BE49-F238E27FC236}">
                <a16:creationId xmlns:a16="http://schemas.microsoft.com/office/drawing/2014/main" id="{5F9DE9D5-71CB-1A1E-2E4A-66B310219DC5}"/>
              </a:ext>
            </a:extLst>
          </p:cNvPr>
          <p:cNvGraphicFramePr>
            <a:graphicFrameLocks noGrp="1"/>
          </p:cNvGraphicFramePr>
          <p:nvPr>
            <p:extLst>
              <p:ext uri="{D42A27DB-BD31-4B8C-83A1-F6EECF244321}">
                <p14:modId xmlns:p14="http://schemas.microsoft.com/office/powerpoint/2010/main" val="2761313104"/>
              </p:ext>
            </p:extLst>
          </p:nvPr>
        </p:nvGraphicFramePr>
        <p:xfrm>
          <a:off x="478972" y="3761808"/>
          <a:ext cx="10515600" cy="2120832"/>
        </p:xfrm>
        <a:graphic>
          <a:graphicData uri="http://schemas.openxmlformats.org/drawingml/2006/table">
            <a:tbl>
              <a:tblPr/>
              <a:tblGrid>
                <a:gridCol w="3505200">
                  <a:extLst>
                    <a:ext uri="{9D8B030D-6E8A-4147-A177-3AD203B41FA5}">
                      <a16:colId xmlns:a16="http://schemas.microsoft.com/office/drawing/2014/main" val="3430521042"/>
                    </a:ext>
                  </a:extLst>
                </a:gridCol>
                <a:gridCol w="3505200">
                  <a:extLst>
                    <a:ext uri="{9D8B030D-6E8A-4147-A177-3AD203B41FA5}">
                      <a16:colId xmlns:a16="http://schemas.microsoft.com/office/drawing/2014/main" val="2001768997"/>
                    </a:ext>
                  </a:extLst>
                </a:gridCol>
                <a:gridCol w="3505200">
                  <a:extLst>
                    <a:ext uri="{9D8B030D-6E8A-4147-A177-3AD203B41FA5}">
                      <a16:colId xmlns:a16="http://schemas.microsoft.com/office/drawing/2014/main" val="2034221317"/>
                    </a:ext>
                  </a:extLst>
                </a:gridCol>
              </a:tblGrid>
              <a:tr h="0">
                <a:tc>
                  <a:txBody>
                    <a:bodyPr/>
                    <a:lstStyle/>
                    <a:p>
                      <a:pPr algn="r" fontAlgn="ctr"/>
                      <a:r>
                        <a:rPr lang="en-US" b="1">
                          <a:effectLst/>
                        </a:rPr>
                        <a:t>Booster_Version</a:t>
                      </a:r>
                    </a:p>
                  </a:txBody>
                  <a:tcPr anchor="ctr">
                    <a:lnL>
                      <a:noFill/>
                    </a:lnL>
                    <a:lnR>
                      <a:noFill/>
                    </a:lnR>
                    <a:lnT>
                      <a:noFill/>
                    </a:lnT>
                    <a:lnB>
                      <a:noFill/>
                    </a:lnB>
                  </a:tcPr>
                </a:tc>
                <a:tc>
                  <a:txBody>
                    <a:bodyPr/>
                    <a:lstStyle/>
                    <a:p>
                      <a:pPr algn="r" fontAlgn="ctr"/>
                      <a:r>
                        <a:rPr lang="en-US" b="1">
                          <a:effectLst/>
                        </a:rPr>
                        <a:t>PAYLOAD_MASS__KG_</a:t>
                      </a:r>
                    </a:p>
                  </a:txBody>
                  <a:tcPr anchor="ctr">
                    <a:lnL>
                      <a:noFill/>
                    </a:lnL>
                    <a:lnR>
                      <a:noFill/>
                    </a:lnR>
                    <a:lnT>
                      <a:noFill/>
                    </a:lnT>
                    <a:lnB>
                      <a:noFill/>
                    </a:lnB>
                  </a:tcPr>
                </a:tc>
                <a:tc>
                  <a:txBody>
                    <a:bodyPr/>
                    <a:lstStyle/>
                    <a:p>
                      <a:pPr algn="r" fontAlgn="ctr"/>
                      <a:r>
                        <a:rPr lang="en-US" b="1">
                          <a:effectLst/>
                        </a:rPr>
                        <a:t>Landing_Outcome</a:t>
                      </a:r>
                    </a:p>
                  </a:txBody>
                  <a:tcPr anchor="ctr">
                    <a:lnL>
                      <a:noFill/>
                    </a:lnL>
                    <a:lnR>
                      <a:noFill/>
                    </a:lnR>
                    <a:lnT>
                      <a:noFill/>
                    </a:lnT>
                    <a:lnB>
                      <a:noFill/>
                    </a:lnB>
                  </a:tcPr>
                </a:tc>
                <a:extLst>
                  <a:ext uri="{0D108BD9-81ED-4DB2-BD59-A6C34878D82A}">
                    <a16:rowId xmlns:a16="http://schemas.microsoft.com/office/drawing/2014/main" val="3971873284"/>
                  </a:ext>
                </a:extLst>
              </a:tr>
              <a:tr h="0">
                <a:tc>
                  <a:txBody>
                    <a:bodyPr/>
                    <a:lstStyle/>
                    <a:p>
                      <a:pPr algn="r" fontAlgn="ctr"/>
                      <a:r>
                        <a:rPr lang="en-US">
                          <a:effectLst/>
                        </a:rPr>
                        <a:t>F9 FT B1022</a:t>
                      </a:r>
                    </a:p>
                  </a:txBody>
                  <a:tcPr anchor="ctr">
                    <a:lnL>
                      <a:noFill/>
                    </a:lnL>
                    <a:lnR>
                      <a:noFill/>
                    </a:lnR>
                    <a:lnT>
                      <a:noFill/>
                    </a:lnT>
                    <a:lnB>
                      <a:noFill/>
                    </a:lnB>
                    <a:solidFill>
                      <a:srgbClr val="F5F5F5"/>
                    </a:solidFill>
                  </a:tcPr>
                </a:tc>
                <a:tc>
                  <a:txBody>
                    <a:bodyPr/>
                    <a:lstStyle/>
                    <a:p>
                      <a:pPr algn="r" fontAlgn="ctr"/>
                      <a:r>
                        <a:rPr lang="en-US">
                          <a:effectLst/>
                        </a:rPr>
                        <a:t>4696.0</a:t>
                      </a:r>
                    </a:p>
                  </a:txBody>
                  <a:tcPr anchor="ctr">
                    <a:lnL>
                      <a:noFill/>
                    </a:lnL>
                    <a:lnR>
                      <a:noFill/>
                    </a:lnR>
                    <a:lnT>
                      <a:noFill/>
                    </a:lnT>
                    <a:lnB>
                      <a:noFill/>
                    </a:lnB>
                    <a:solidFill>
                      <a:srgbClr val="F5F5F5"/>
                    </a:solidFill>
                  </a:tcPr>
                </a:tc>
                <a:tc>
                  <a:txBody>
                    <a:bodyPr/>
                    <a:lstStyle/>
                    <a:p>
                      <a:pPr algn="r" fontAlgn="ctr"/>
                      <a:r>
                        <a:rPr lang="en-US">
                          <a:effectLst/>
                        </a:rPr>
                        <a:t>Success (drone ship)</a:t>
                      </a:r>
                    </a:p>
                  </a:txBody>
                  <a:tcPr anchor="ctr">
                    <a:lnL>
                      <a:noFill/>
                    </a:lnL>
                    <a:lnR>
                      <a:noFill/>
                    </a:lnR>
                    <a:lnT>
                      <a:noFill/>
                    </a:lnT>
                    <a:lnB>
                      <a:noFill/>
                    </a:lnB>
                    <a:solidFill>
                      <a:srgbClr val="F5F5F5"/>
                    </a:solidFill>
                  </a:tcPr>
                </a:tc>
                <a:extLst>
                  <a:ext uri="{0D108BD9-81ED-4DB2-BD59-A6C34878D82A}">
                    <a16:rowId xmlns:a16="http://schemas.microsoft.com/office/drawing/2014/main" val="3627910451"/>
                  </a:ext>
                </a:extLst>
              </a:tr>
              <a:tr h="0">
                <a:tc>
                  <a:txBody>
                    <a:bodyPr/>
                    <a:lstStyle/>
                    <a:p>
                      <a:pPr algn="r" fontAlgn="ctr"/>
                      <a:r>
                        <a:rPr lang="en-US">
                          <a:effectLst/>
                        </a:rPr>
                        <a:t>F9 FT B1026</a:t>
                      </a:r>
                    </a:p>
                  </a:txBody>
                  <a:tcPr anchor="ctr">
                    <a:lnL>
                      <a:noFill/>
                    </a:lnL>
                    <a:lnR>
                      <a:noFill/>
                    </a:lnR>
                    <a:lnT>
                      <a:noFill/>
                    </a:lnT>
                    <a:lnB>
                      <a:noFill/>
                    </a:lnB>
                  </a:tcPr>
                </a:tc>
                <a:tc>
                  <a:txBody>
                    <a:bodyPr/>
                    <a:lstStyle/>
                    <a:p>
                      <a:pPr algn="r" fontAlgn="ctr"/>
                      <a:r>
                        <a:rPr lang="en-US">
                          <a:effectLst/>
                        </a:rPr>
                        <a:t>4600.0</a:t>
                      </a:r>
                    </a:p>
                  </a:txBody>
                  <a:tcPr anchor="ctr">
                    <a:lnL>
                      <a:noFill/>
                    </a:lnL>
                    <a:lnR>
                      <a:noFill/>
                    </a:lnR>
                    <a:lnT>
                      <a:noFill/>
                    </a:lnT>
                    <a:lnB>
                      <a:noFill/>
                    </a:lnB>
                  </a:tcPr>
                </a:tc>
                <a:tc>
                  <a:txBody>
                    <a:bodyPr/>
                    <a:lstStyle/>
                    <a:p>
                      <a:pPr algn="r" fontAlgn="ctr"/>
                      <a:r>
                        <a:rPr lang="en-US">
                          <a:effectLst/>
                        </a:rPr>
                        <a:t>Success (drone ship)</a:t>
                      </a:r>
                    </a:p>
                  </a:txBody>
                  <a:tcPr anchor="ctr">
                    <a:lnL>
                      <a:noFill/>
                    </a:lnL>
                    <a:lnR>
                      <a:noFill/>
                    </a:lnR>
                    <a:lnT>
                      <a:noFill/>
                    </a:lnT>
                    <a:lnB>
                      <a:noFill/>
                    </a:lnB>
                  </a:tcPr>
                </a:tc>
                <a:extLst>
                  <a:ext uri="{0D108BD9-81ED-4DB2-BD59-A6C34878D82A}">
                    <a16:rowId xmlns:a16="http://schemas.microsoft.com/office/drawing/2014/main" val="3093449082"/>
                  </a:ext>
                </a:extLst>
              </a:tr>
              <a:tr h="0">
                <a:tc>
                  <a:txBody>
                    <a:bodyPr/>
                    <a:lstStyle/>
                    <a:p>
                      <a:pPr algn="r" fontAlgn="ctr"/>
                      <a:r>
                        <a:rPr lang="en-US">
                          <a:effectLst/>
                        </a:rPr>
                        <a:t>F9 FT B1021.2</a:t>
                      </a:r>
                    </a:p>
                  </a:txBody>
                  <a:tcPr anchor="ctr">
                    <a:lnL>
                      <a:noFill/>
                    </a:lnL>
                    <a:lnR>
                      <a:noFill/>
                    </a:lnR>
                    <a:lnT>
                      <a:noFill/>
                    </a:lnT>
                    <a:lnB>
                      <a:noFill/>
                    </a:lnB>
                    <a:solidFill>
                      <a:srgbClr val="F5F5F5"/>
                    </a:solidFill>
                  </a:tcPr>
                </a:tc>
                <a:tc>
                  <a:txBody>
                    <a:bodyPr/>
                    <a:lstStyle/>
                    <a:p>
                      <a:pPr algn="r" fontAlgn="ctr"/>
                      <a:r>
                        <a:rPr lang="en-US">
                          <a:effectLst/>
                        </a:rPr>
                        <a:t>5300.0</a:t>
                      </a:r>
                    </a:p>
                  </a:txBody>
                  <a:tcPr anchor="ctr">
                    <a:lnL>
                      <a:noFill/>
                    </a:lnL>
                    <a:lnR>
                      <a:noFill/>
                    </a:lnR>
                    <a:lnT>
                      <a:noFill/>
                    </a:lnT>
                    <a:lnB>
                      <a:noFill/>
                    </a:lnB>
                    <a:solidFill>
                      <a:srgbClr val="F5F5F5"/>
                    </a:solidFill>
                  </a:tcPr>
                </a:tc>
                <a:tc>
                  <a:txBody>
                    <a:bodyPr/>
                    <a:lstStyle/>
                    <a:p>
                      <a:pPr algn="r" fontAlgn="ctr"/>
                      <a:r>
                        <a:rPr lang="en-US">
                          <a:effectLst/>
                        </a:rPr>
                        <a:t>Success (drone ship)</a:t>
                      </a:r>
                    </a:p>
                  </a:txBody>
                  <a:tcPr anchor="ctr">
                    <a:lnL>
                      <a:noFill/>
                    </a:lnL>
                    <a:lnR>
                      <a:noFill/>
                    </a:lnR>
                    <a:lnT>
                      <a:noFill/>
                    </a:lnT>
                    <a:lnB>
                      <a:noFill/>
                    </a:lnB>
                    <a:solidFill>
                      <a:srgbClr val="F5F5F5"/>
                    </a:solidFill>
                  </a:tcPr>
                </a:tc>
                <a:extLst>
                  <a:ext uri="{0D108BD9-81ED-4DB2-BD59-A6C34878D82A}">
                    <a16:rowId xmlns:a16="http://schemas.microsoft.com/office/drawing/2014/main" val="1512167891"/>
                  </a:ext>
                </a:extLst>
              </a:tr>
              <a:tr h="657792">
                <a:tc>
                  <a:txBody>
                    <a:bodyPr/>
                    <a:lstStyle/>
                    <a:p>
                      <a:pPr algn="r" fontAlgn="ctr"/>
                      <a:r>
                        <a:rPr lang="en-US">
                          <a:effectLst/>
                        </a:rPr>
                        <a:t>F9 FT B1031.2</a:t>
                      </a:r>
                    </a:p>
                  </a:txBody>
                  <a:tcPr anchor="ctr">
                    <a:lnL>
                      <a:noFill/>
                    </a:lnL>
                    <a:lnR>
                      <a:noFill/>
                    </a:lnR>
                    <a:lnT>
                      <a:noFill/>
                    </a:lnT>
                    <a:lnB>
                      <a:noFill/>
                    </a:lnB>
                  </a:tcPr>
                </a:tc>
                <a:tc>
                  <a:txBody>
                    <a:bodyPr/>
                    <a:lstStyle/>
                    <a:p>
                      <a:pPr algn="r" fontAlgn="ctr"/>
                      <a:r>
                        <a:rPr lang="en-US">
                          <a:effectLst/>
                        </a:rPr>
                        <a:t>5200.0</a:t>
                      </a:r>
                    </a:p>
                  </a:txBody>
                  <a:tcPr anchor="ctr">
                    <a:lnL>
                      <a:noFill/>
                    </a:lnL>
                    <a:lnR>
                      <a:noFill/>
                    </a:lnR>
                    <a:lnT>
                      <a:noFill/>
                    </a:lnT>
                    <a:lnB>
                      <a:noFill/>
                    </a:lnB>
                  </a:tcPr>
                </a:tc>
                <a:tc>
                  <a:txBody>
                    <a:bodyPr/>
                    <a:lstStyle/>
                    <a:p>
                      <a:pPr algn="r" fontAlgn="ctr"/>
                      <a:r>
                        <a:rPr lang="en-US" dirty="0">
                          <a:effectLst/>
                        </a:rPr>
                        <a:t>Success (drone ship)</a:t>
                      </a:r>
                    </a:p>
                  </a:txBody>
                  <a:tcPr anchor="ctr">
                    <a:lnL>
                      <a:noFill/>
                    </a:lnL>
                    <a:lnR>
                      <a:noFill/>
                    </a:lnR>
                    <a:lnT>
                      <a:noFill/>
                    </a:lnT>
                    <a:lnB>
                      <a:noFill/>
                    </a:lnB>
                  </a:tcPr>
                </a:tc>
                <a:extLst>
                  <a:ext uri="{0D108BD9-81ED-4DB2-BD59-A6C34878D82A}">
                    <a16:rowId xmlns:a16="http://schemas.microsoft.com/office/drawing/2014/main" val="1347650856"/>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Grouping mission outcomes and counting records for each group led us to</a:t>
            </a: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the summary above </a:t>
            </a:r>
            <a:br>
              <a:rPr lang="en-US" sz="1600" dirty="0"/>
            </a:b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E5024D70-9F82-C96C-B1A8-45381FCBFC57}"/>
              </a:ext>
            </a:extLst>
          </p:cNvPr>
          <p:cNvGraphicFramePr>
            <a:graphicFrameLocks noGrp="1"/>
          </p:cNvGraphicFramePr>
          <p:nvPr>
            <p:extLst>
              <p:ext uri="{D42A27DB-BD31-4B8C-83A1-F6EECF244321}">
                <p14:modId xmlns:p14="http://schemas.microsoft.com/office/powerpoint/2010/main" val="861683666"/>
              </p:ext>
            </p:extLst>
          </p:nvPr>
        </p:nvGraphicFramePr>
        <p:xfrm>
          <a:off x="838200" y="3260495"/>
          <a:ext cx="10515600" cy="2194560"/>
        </p:xfrm>
        <a:graphic>
          <a:graphicData uri="http://schemas.openxmlformats.org/drawingml/2006/table">
            <a:tbl>
              <a:tblPr/>
              <a:tblGrid>
                <a:gridCol w="5257800">
                  <a:extLst>
                    <a:ext uri="{9D8B030D-6E8A-4147-A177-3AD203B41FA5}">
                      <a16:colId xmlns:a16="http://schemas.microsoft.com/office/drawing/2014/main" val="664177734"/>
                    </a:ext>
                  </a:extLst>
                </a:gridCol>
                <a:gridCol w="5257800">
                  <a:extLst>
                    <a:ext uri="{9D8B030D-6E8A-4147-A177-3AD203B41FA5}">
                      <a16:colId xmlns:a16="http://schemas.microsoft.com/office/drawing/2014/main" val="3936275061"/>
                    </a:ext>
                  </a:extLst>
                </a:gridCol>
              </a:tblGrid>
              <a:tr h="0">
                <a:tc>
                  <a:txBody>
                    <a:bodyPr/>
                    <a:lstStyle/>
                    <a:p>
                      <a:pPr algn="r" fontAlgn="ctr"/>
                      <a:r>
                        <a:rPr lang="en-US" b="1">
                          <a:effectLst/>
                        </a:rPr>
                        <a:t>Mission_Outcome</a:t>
                      </a:r>
                    </a:p>
                  </a:txBody>
                  <a:tcPr anchor="ctr">
                    <a:lnL>
                      <a:noFill/>
                    </a:lnL>
                    <a:lnR>
                      <a:noFill/>
                    </a:lnR>
                    <a:lnT>
                      <a:noFill/>
                    </a:lnT>
                    <a:lnB>
                      <a:noFill/>
                    </a:lnB>
                  </a:tcPr>
                </a:tc>
                <a:tc>
                  <a:txBody>
                    <a:bodyPr/>
                    <a:lstStyle/>
                    <a:p>
                      <a:pPr algn="r" fontAlgn="ctr"/>
                      <a:r>
                        <a:rPr lang="en-US" b="1">
                          <a:effectLst/>
                        </a:rPr>
                        <a:t>COUNT(Mission_Outcome)</a:t>
                      </a:r>
                    </a:p>
                  </a:txBody>
                  <a:tcPr anchor="ctr">
                    <a:lnL>
                      <a:noFill/>
                    </a:lnL>
                    <a:lnR>
                      <a:noFill/>
                    </a:lnR>
                    <a:lnT>
                      <a:noFill/>
                    </a:lnT>
                    <a:lnB>
                      <a:noFill/>
                    </a:lnB>
                  </a:tcPr>
                </a:tc>
                <a:extLst>
                  <a:ext uri="{0D108BD9-81ED-4DB2-BD59-A6C34878D82A}">
                    <a16:rowId xmlns:a16="http://schemas.microsoft.com/office/drawing/2014/main" val="2322471029"/>
                  </a:ext>
                </a:extLst>
              </a:tr>
              <a:tr h="0">
                <a:tc>
                  <a:txBody>
                    <a:bodyPr/>
                    <a:lstStyle/>
                    <a:p>
                      <a:pPr algn="r" fontAlgn="ctr"/>
                      <a:r>
                        <a:rPr lang="en-US">
                          <a:effectLst/>
                        </a:rPr>
                        <a:t>None</a:t>
                      </a:r>
                    </a:p>
                  </a:txBody>
                  <a:tcPr anchor="ctr">
                    <a:lnL>
                      <a:noFill/>
                    </a:lnL>
                    <a:lnR>
                      <a:noFill/>
                    </a:lnR>
                    <a:lnT>
                      <a:noFill/>
                    </a:lnT>
                    <a:lnB>
                      <a:noFill/>
                    </a:lnB>
                    <a:solidFill>
                      <a:srgbClr val="F5F5F5"/>
                    </a:solidFill>
                  </a:tcPr>
                </a:tc>
                <a:tc>
                  <a:txBody>
                    <a:bodyPr/>
                    <a:lstStyle/>
                    <a:p>
                      <a:pPr algn="r" fontAlgn="ctr"/>
                      <a:r>
                        <a:rPr lang="en-US">
                          <a:effectLst/>
                        </a:rPr>
                        <a:t>0</a:t>
                      </a:r>
                    </a:p>
                  </a:txBody>
                  <a:tcPr anchor="ctr">
                    <a:lnL>
                      <a:noFill/>
                    </a:lnL>
                    <a:lnR>
                      <a:noFill/>
                    </a:lnR>
                    <a:lnT>
                      <a:noFill/>
                    </a:lnT>
                    <a:lnB>
                      <a:noFill/>
                    </a:lnB>
                    <a:solidFill>
                      <a:srgbClr val="F5F5F5"/>
                    </a:solidFill>
                  </a:tcPr>
                </a:tc>
                <a:extLst>
                  <a:ext uri="{0D108BD9-81ED-4DB2-BD59-A6C34878D82A}">
                    <a16:rowId xmlns:a16="http://schemas.microsoft.com/office/drawing/2014/main" val="3371863783"/>
                  </a:ext>
                </a:extLst>
              </a:tr>
              <a:tr h="0">
                <a:tc>
                  <a:txBody>
                    <a:bodyPr/>
                    <a:lstStyle/>
                    <a:p>
                      <a:pPr algn="r" fontAlgn="ctr"/>
                      <a:r>
                        <a:rPr lang="en-US">
                          <a:effectLst/>
                        </a:rPr>
                        <a:t>Failure (in flight)</a:t>
                      </a:r>
                    </a:p>
                  </a:txBody>
                  <a:tcPr anchor="ctr">
                    <a:lnL>
                      <a:noFill/>
                    </a:lnL>
                    <a:lnR>
                      <a:noFill/>
                    </a:lnR>
                    <a:lnT>
                      <a:noFill/>
                    </a:lnT>
                    <a:lnB>
                      <a:noFill/>
                    </a:lnB>
                  </a:tcPr>
                </a:tc>
                <a:tc>
                  <a:txBody>
                    <a:bodyPr/>
                    <a:lstStyle/>
                    <a:p>
                      <a:pPr algn="r" fontAlgn="ctr"/>
                      <a:r>
                        <a:rPr lang="en-US">
                          <a:effectLst/>
                        </a:rPr>
                        <a:t>1</a:t>
                      </a:r>
                    </a:p>
                  </a:txBody>
                  <a:tcPr anchor="ctr">
                    <a:lnL>
                      <a:noFill/>
                    </a:lnL>
                    <a:lnR>
                      <a:noFill/>
                    </a:lnR>
                    <a:lnT>
                      <a:noFill/>
                    </a:lnT>
                    <a:lnB>
                      <a:noFill/>
                    </a:lnB>
                  </a:tcPr>
                </a:tc>
                <a:extLst>
                  <a:ext uri="{0D108BD9-81ED-4DB2-BD59-A6C34878D82A}">
                    <a16:rowId xmlns:a16="http://schemas.microsoft.com/office/drawing/2014/main" val="208751929"/>
                  </a:ext>
                </a:extLst>
              </a:tr>
              <a:tr h="0">
                <a:tc>
                  <a:txBody>
                    <a:bodyPr/>
                    <a:lstStyle/>
                    <a:p>
                      <a:pPr algn="r" fontAlgn="ctr"/>
                      <a:r>
                        <a:rPr lang="en-US" dirty="0">
                          <a:effectLst/>
                        </a:rPr>
                        <a:t>Success</a:t>
                      </a:r>
                    </a:p>
                  </a:txBody>
                  <a:tcPr anchor="ctr">
                    <a:lnL>
                      <a:noFill/>
                    </a:lnL>
                    <a:lnR>
                      <a:noFill/>
                    </a:lnR>
                    <a:lnT>
                      <a:noFill/>
                    </a:lnT>
                    <a:lnB>
                      <a:noFill/>
                    </a:lnB>
                    <a:solidFill>
                      <a:srgbClr val="F5F5F5"/>
                    </a:solidFill>
                  </a:tcPr>
                </a:tc>
                <a:tc>
                  <a:txBody>
                    <a:bodyPr/>
                    <a:lstStyle/>
                    <a:p>
                      <a:pPr algn="r" fontAlgn="ctr"/>
                      <a:r>
                        <a:rPr lang="en-US">
                          <a:effectLst/>
                        </a:rPr>
                        <a:t>98</a:t>
                      </a:r>
                    </a:p>
                  </a:txBody>
                  <a:tcPr anchor="ctr">
                    <a:lnL>
                      <a:noFill/>
                    </a:lnL>
                    <a:lnR>
                      <a:noFill/>
                    </a:lnR>
                    <a:lnT>
                      <a:noFill/>
                    </a:lnT>
                    <a:lnB>
                      <a:noFill/>
                    </a:lnB>
                    <a:solidFill>
                      <a:srgbClr val="F5F5F5"/>
                    </a:solidFill>
                  </a:tcPr>
                </a:tc>
                <a:extLst>
                  <a:ext uri="{0D108BD9-81ED-4DB2-BD59-A6C34878D82A}">
                    <a16:rowId xmlns:a16="http://schemas.microsoft.com/office/drawing/2014/main" val="231681339"/>
                  </a:ext>
                </a:extLst>
              </a:tr>
              <a:tr h="0">
                <a:tc>
                  <a:txBody>
                    <a:bodyPr/>
                    <a:lstStyle/>
                    <a:p>
                      <a:pPr algn="r" fontAlgn="ctr"/>
                      <a:r>
                        <a:rPr lang="en-US">
                          <a:effectLst/>
                        </a:rPr>
                        <a:t>Success</a:t>
                      </a:r>
                    </a:p>
                  </a:txBody>
                  <a:tcPr anchor="ctr">
                    <a:lnL>
                      <a:noFill/>
                    </a:lnL>
                    <a:lnR>
                      <a:noFill/>
                    </a:lnR>
                    <a:lnT>
                      <a:noFill/>
                    </a:lnT>
                    <a:lnB>
                      <a:noFill/>
                    </a:lnB>
                  </a:tcPr>
                </a:tc>
                <a:tc>
                  <a:txBody>
                    <a:bodyPr/>
                    <a:lstStyle/>
                    <a:p>
                      <a:pPr algn="r" fontAlgn="ctr"/>
                      <a:r>
                        <a:rPr lang="en-US">
                          <a:effectLst/>
                        </a:rPr>
                        <a:t>1</a:t>
                      </a:r>
                    </a:p>
                  </a:txBody>
                  <a:tcPr anchor="ctr">
                    <a:lnL>
                      <a:noFill/>
                    </a:lnL>
                    <a:lnR>
                      <a:noFill/>
                    </a:lnR>
                    <a:lnT>
                      <a:noFill/>
                    </a:lnT>
                    <a:lnB>
                      <a:noFill/>
                    </a:lnB>
                  </a:tcPr>
                </a:tc>
                <a:extLst>
                  <a:ext uri="{0D108BD9-81ED-4DB2-BD59-A6C34878D82A}">
                    <a16:rowId xmlns:a16="http://schemas.microsoft.com/office/drawing/2014/main" val="117816155"/>
                  </a:ext>
                </a:extLst>
              </a:tr>
              <a:tr h="0">
                <a:tc>
                  <a:txBody>
                    <a:bodyPr/>
                    <a:lstStyle/>
                    <a:p>
                      <a:pPr algn="r" fontAlgn="ctr"/>
                      <a:r>
                        <a:rPr lang="en-US">
                          <a:effectLst/>
                        </a:rPr>
                        <a:t>Success (payload status unclear)</a:t>
                      </a:r>
                    </a:p>
                  </a:txBody>
                  <a:tcPr anchor="ctr">
                    <a:lnL>
                      <a:noFill/>
                    </a:lnL>
                    <a:lnR>
                      <a:noFill/>
                    </a:lnR>
                    <a:lnT>
                      <a:noFill/>
                    </a:lnT>
                    <a:lnB>
                      <a:noFill/>
                    </a:lnB>
                    <a:solidFill>
                      <a:srgbClr val="F5F5F5"/>
                    </a:solidFill>
                  </a:tcPr>
                </a:tc>
                <a:tc>
                  <a:txBody>
                    <a:bodyPr/>
                    <a:lstStyle/>
                    <a:p>
                      <a:pPr algn="r" fontAlgn="ctr"/>
                      <a:r>
                        <a:rPr lang="en-US" dirty="0">
                          <a:effectLst/>
                        </a:rPr>
                        <a:t>1</a:t>
                      </a:r>
                    </a:p>
                  </a:txBody>
                  <a:tcPr anchor="ctr">
                    <a:lnL>
                      <a:noFill/>
                    </a:lnL>
                    <a:lnR>
                      <a:noFill/>
                    </a:lnR>
                    <a:lnT>
                      <a:noFill/>
                    </a:lnT>
                    <a:lnB>
                      <a:noFill/>
                    </a:lnB>
                    <a:solidFill>
                      <a:srgbClr val="F5F5F5"/>
                    </a:solidFill>
                  </a:tcPr>
                </a:tc>
                <a:extLst>
                  <a:ext uri="{0D108BD9-81ED-4DB2-BD59-A6C34878D82A}">
                    <a16:rowId xmlns:a16="http://schemas.microsoft.com/office/drawing/2014/main" val="4182443137"/>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Listing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These are the boosters which have carried the maximum payload mass </a:t>
            </a:r>
            <a:br>
              <a:rPr lang="en-US" sz="1600" dirty="0"/>
            </a:b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4C2191C4-7B0C-95ED-FFCF-65592D28E8C6}"/>
              </a:ext>
            </a:extLst>
          </p:cNvPr>
          <p:cNvGraphicFramePr>
            <a:graphicFrameLocks noGrp="1"/>
          </p:cNvGraphicFramePr>
          <p:nvPr>
            <p:extLst>
              <p:ext uri="{D42A27DB-BD31-4B8C-83A1-F6EECF244321}">
                <p14:modId xmlns:p14="http://schemas.microsoft.com/office/powerpoint/2010/main" val="4237828121"/>
              </p:ext>
            </p:extLst>
          </p:nvPr>
        </p:nvGraphicFramePr>
        <p:xfrm>
          <a:off x="1216235" y="2371639"/>
          <a:ext cx="6860965" cy="4257760"/>
        </p:xfrm>
        <a:graphic>
          <a:graphicData uri="http://schemas.openxmlformats.org/drawingml/2006/table">
            <a:tbl>
              <a:tblPr/>
              <a:tblGrid>
                <a:gridCol w="3200563">
                  <a:extLst>
                    <a:ext uri="{9D8B030D-6E8A-4147-A177-3AD203B41FA5}">
                      <a16:colId xmlns:a16="http://schemas.microsoft.com/office/drawing/2014/main" val="850969683"/>
                    </a:ext>
                  </a:extLst>
                </a:gridCol>
                <a:gridCol w="3660402">
                  <a:extLst>
                    <a:ext uri="{9D8B030D-6E8A-4147-A177-3AD203B41FA5}">
                      <a16:colId xmlns:a16="http://schemas.microsoft.com/office/drawing/2014/main" val="1266856860"/>
                    </a:ext>
                  </a:extLst>
                </a:gridCol>
              </a:tblGrid>
              <a:tr h="286085">
                <a:tc>
                  <a:txBody>
                    <a:bodyPr/>
                    <a:lstStyle/>
                    <a:p>
                      <a:pPr algn="r" fontAlgn="ctr"/>
                      <a:r>
                        <a:rPr lang="en-US" sz="1600" b="1">
                          <a:effectLst/>
                        </a:rPr>
                        <a:t>Booster_Version</a:t>
                      </a:r>
                    </a:p>
                  </a:txBody>
                  <a:tcPr marL="83680" marR="83680" marT="41840" marB="41840" anchor="ctr">
                    <a:lnL>
                      <a:noFill/>
                    </a:lnL>
                    <a:lnR>
                      <a:noFill/>
                    </a:lnR>
                    <a:lnT>
                      <a:noFill/>
                    </a:lnT>
                    <a:lnB>
                      <a:noFill/>
                    </a:lnB>
                  </a:tcPr>
                </a:tc>
                <a:tc>
                  <a:txBody>
                    <a:bodyPr/>
                    <a:lstStyle/>
                    <a:p>
                      <a:pPr algn="r" fontAlgn="ctr"/>
                      <a:r>
                        <a:rPr lang="en-US" sz="1600" b="1">
                          <a:effectLst/>
                        </a:rPr>
                        <a:t>PAYLOAD_MASS__KG_</a:t>
                      </a:r>
                    </a:p>
                  </a:txBody>
                  <a:tcPr marL="83680" marR="83680" marT="41840" marB="41840" anchor="ctr">
                    <a:lnL>
                      <a:noFill/>
                    </a:lnL>
                    <a:lnR>
                      <a:noFill/>
                    </a:lnR>
                    <a:lnT>
                      <a:noFill/>
                    </a:lnT>
                    <a:lnB>
                      <a:noFill/>
                    </a:lnB>
                  </a:tcPr>
                </a:tc>
                <a:extLst>
                  <a:ext uri="{0D108BD9-81ED-4DB2-BD59-A6C34878D82A}">
                    <a16:rowId xmlns:a16="http://schemas.microsoft.com/office/drawing/2014/main" val="1696046076"/>
                  </a:ext>
                </a:extLst>
              </a:tr>
              <a:tr h="286085">
                <a:tc>
                  <a:txBody>
                    <a:bodyPr/>
                    <a:lstStyle/>
                    <a:p>
                      <a:pPr algn="r" fontAlgn="ctr"/>
                      <a:r>
                        <a:rPr lang="en-US" sz="1600">
                          <a:effectLst/>
                        </a:rPr>
                        <a:t>F9 B5 B1048.4</a:t>
                      </a:r>
                    </a:p>
                  </a:txBody>
                  <a:tcPr marL="83680" marR="83680" marT="41840" marB="41840" anchor="ctr">
                    <a:lnL>
                      <a:noFill/>
                    </a:lnL>
                    <a:lnR>
                      <a:noFill/>
                    </a:lnR>
                    <a:lnT>
                      <a:noFill/>
                    </a:lnT>
                    <a:lnB>
                      <a:noFill/>
                    </a:lnB>
                    <a:solidFill>
                      <a:srgbClr val="F5F5F5"/>
                    </a:solidFill>
                  </a:tcPr>
                </a:tc>
                <a:tc>
                  <a:txBody>
                    <a:bodyPr/>
                    <a:lstStyle/>
                    <a:p>
                      <a:pPr algn="r" fontAlgn="ctr"/>
                      <a:r>
                        <a:rPr lang="en-US" sz="1600">
                          <a:effectLst/>
                        </a:rPr>
                        <a:t>15600.0</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305551529"/>
                  </a:ext>
                </a:extLst>
              </a:tr>
              <a:tr h="286085">
                <a:tc>
                  <a:txBody>
                    <a:bodyPr/>
                    <a:lstStyle/>
                    <a:p>
                      <a:pPr algn="r" fontAlgn="ctr"/>
                      <a:r>
                        <a:rPr lang="en-US" sz="1600">
                          <a:effectLst/>
                        </a:rPr>
                        <a:t>F9 B5 B1049.4</a:t>
                      </a:r>
                    </a:p>
                  </a:txBody>
                  <a:tcPr marL="83680" marR="83680" marT="41840" marB="41840" anchor="ctr">
                    <a:lnL>
                      <a:noFill/>
                    </a:lnL>
                    <a:lnR>
                      <a:noFill/>
                    </a:lnR>
                    <a:lnT>
                      <a:noFill/>
                    </a:lnT>
                    <a:lnB>
                      <a:noFill/>
                    </a:lnB>
                  </a:tcPr>
                </a:tc>
                <a:tc>
                  <a:txBody>
                    <a:bodyPr/>
                    <a:lstStyle/>
                    <a:p>
                      <a:pPr algn="r" fontAlgn="ctr"/>
                      <a:r>
                        <a:rPr lang="en-US" sz="1600" dirty="0">
                          <a:effectLst/>
                        </a:rPr>
                        <a:t>15600.0</a:t>
                      </a:r>
                    </a:p>
                  </a:txBody>
                  <a:tcPr marL="83680" marR="83680" marT="41840" marB="41840" anchor="ctr">
                    <a:lnL>
                      <a:noFill/>
                    </a:lnL>
                    <a:lnR>
                      <a:noFill/>
                    </a:lnR>
                    <a:lnT>
                      <a:noFill/>
                    </a:lnT>
                    <a:lnB>
                      <a:noFill/>
                    </a:lnB>
                  </a:tcPr>
                </a:tc>
                <a:extLst>
                  <a:ext uri="{0D108BD9-81ED-4DB2-BD59-A6C34878D82A}">
                    <a16:rowId xmlns:a16="http://schemas.microsoft.com/office/drawing/2014/main" val="2667932383"/>
                  </a:ext>
                </a:extLst>
              </a:tr>
              <a:tr h="286085">
                <a:tc>
                  <a:txBody>
                    <a:bodyPr/>
                    <a:lstStyle/>
                    <a:p>
                      <a:pPr algn="r" fontAlgn="ctr"/>
                      <a:r>
                        <a:rPr lang="en-US" sz="1600">
                          <a:effectLst/>
                        </a:rPr>
                        <a:t>F9 B5 B1051.3</a:t>
                      </a:r>
                    </a:p>
                  </a:txBody>
                  <a:tcPr marL="83680" marR="83680" marT="41840" marB="41840" anchor="ctr">
                    <a:lnL>
                      <a:noFill/>
                    </a:lnL>
                    <a:lnR>
                      <a:noFill/>
                    </a:lnR>
                    <a:lnT>
                      <a:noFill/>
                    </a:lnT>
                    <a:lnB>
                      <a:noFill/>
                    </a:lnB>
                    <a:solidFill>
                      <a:srgbClr val="F5F5F5"/>
                    </a:solidFill>
                  </a:tcPr>
                </a:tc>
                <a:tc>
                  <a:txBody>
                    <a:bodyPr/>
                    <a:lstStyle/>
                    <a:p>
                      <a:pPr algn="r" fontAlgn="ctr"/>
                      <a:r>
                        <a:rPr lang="en-US" sz="1600">
                          <a:effectLst/>
                        </a:rPr>
                        <a:t>15600.0</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531932489"/>
                  </a:ext>
                </a:extLst>
              </a:tr>
              <a:tr h="286085">
                <a:tc>
                  <a:txBody>
                    <a:bodyPr/>
                    <a:lstStyle/>
                    <a:p>
                      <a:pPr algn="r" fontAlgn="ctr"/>
                      <a:r>
                        <a:rPr lang="en-US" sz="1600">
                          <a:effectLst/>
                        </a:rPr>
                        <a:t>F9 B5 B1056.4</a:t>
                      </a:r>
                    </a:p>
                  </a:txBody>
                  <a:tcPr marL="83680" marR="83680" marT="41840" marB="41840" anchor="ctr">
                    <a:lnL>
                      <a:noFill/>
                    </a:lnL>
                    <a:lnR>
                      <a:noFill/>
                    </a:lnR>
                    <a:lnT>
                      <a:noFill/>
                    </a:lnT>
                    <a:lnB>
                      <a:noFill/>
                    </a:lnB>
                  </a:tcPr>
                </a:tc>
                <a:tc>
                  <a:txBody>
                    <a:bodyPr/>
                    <a:lstStyle/>
                    <a:p>
                      <a:pPr algn="r" fontAlgn="ctr"/>
                      <a:r>
                        <a:rPr lang="en-US" sz="1600">
                          <a:effectLst/>
                        </a:rPr>
                        <a:t>15600.0</a:t>
                      </a:r>
                    </a:p>
                  </a:txBody>
                  <a:tcPr marL="83680" marR="83680" marT="41840" marB="41840" anchor="ctr">
                    <a:lnL>
                      <a:noFill/>
                    </a:lnL>
                    <a:lnR>
                      <a:noFill/>
                    </a:lnR>
                    <a:lnT>
                      <a:noFill/>
                    </a:lnT>
                    <a:lnB>
                      <a:noFill/>
                    </a:lnB>
                  </a:tcPr>
                </a:tc>
                <a:extLst>
                  <a:ext uri="{0D108BD9-81ED-4DB2-BD59-A6C34878D82A}">
                    <a16:rowId xmlns:a16="http://schemas.microsoft.com/office/drawing/2014/main" val="4050516623"/>
                  </a:ext>
                </a:extLst>
              </a:tr>
              <a:tr h="286085">
                <a:tc>
                  <a:txBody>
                    <a:bodyPr/>
                    <a:lstStyle/>
                    <a:p>
                      <a:pPr algn="r" fontAlgn="ctr"/>
                      <a:r>
                        <a:rPr lang="en-US" sz="1600" dirty="0">
                          <a:effectLst/>
                        </a:rPr>
                        <a:t>F9 B5 B1048.5</a:t>
                      </a:r>
                    </a:p>
                  </a:txBody>
                  <a:tcPr marL="83680" marR="83680" marT="41840" marB="41840" anchor="ctr">
                    <a:lnL>
                      <a:noFill/>
                    </a:lnL>
                    <a:lnR>
                      <a:noFill/>
                    </a:lnR>
                    <a:lnT>
                      <a:noFill/>
                    </a:lnT>
                    <a:lnB>
                      <a:noFill/>
                    </a:lnB>
                    <a:solidFill>
                      <a:srgbClr val="F5F5F5"/>
                    </a:solidFill>
                  </a:tcPr>
                </a:tc>
                <a:tc>
                  <a:txBody>
                    <a:bodyPr/>
                    <a:lstStyle/>
                    <a:p>
                      <a:pPr algn="r" fontAlgn="ctr"/>
                      <a:r>
                        <a:rPr lang="en-US" sz="1600">
                          <a:effectLst/>
                        </a:rPr>
                        <a:t>15600.0</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2976462915"/>
                  </a:ext>
                </a:extLst>
              </a:tr>
              <a:tr h="215577">
                <a:tc>
                  <a:txBody>
                    <a:bodyPr/>
                    <a:lstStyle/>
                    <a:p>
                      <a:pPr algn="r" fontAlgn="ctr"/>
                      <a:r>
                        <a:rPr lang="en-US" sz="1600">
                          <a:effectLst/>
                        </a:rPr>
                        <a:t>F9 B5 B1051.4</a:t>
                      </a:r>
                    </a:p>
                  </a:txBody>
                  <a:tcPr marL="83680" marR="83680" marT="41840" marB="41840" anchor="ctr">
                    <a:lnL>
                      <a:noFill/>
                    </a:lnL>
                    <a:lnR>
                      <a:noFill/>
                    </a:lnR>
                    <a:lnT>
                      <a:noFill/>
                    </a:lnT>
                    <a:lnB>
                      <a:noFill/>
                    </a:lnB>
                  </a:tcPr>
                </a:tc>
                <a:tc>
                  <a:txBody>
                    <a:bodyPr/>
                    <a:lstStyle/>
                    <a:p>
                      <a:pPr algn="r" fontAlgn="ctr"/>
                      <a:r>
                        <a:rPr lang="en-US" sz="1600">
                          <a:effectLst/>
                        </a:rPr>
                        <a:t>15600.0</a:t>
                      </a:r>
                    </a:p>
                  </a:txBody>
                  <a:tcPr marL="83680" marR="83680" marT="41840" marB="41840" anchor="ctr">
                    <a:lnL>
                      <a:noFill/>
                    </a:lnL>
                    <a:lnR>
                      <a:noFill/>
                    </a:lnR>
                    <a:lnT>
                      <a:noFill/>
                    </a:lnT>
                    <a:lnB>
                      <a:noFill/>
                    </a:lnB>
                  </a:tcPr>
                </a:tc>
                <a:extLst>
                  <a:ext uri="{0D108BD9-81ED-4DB2-BD59-A6C34878D82A}">
                    <a16:rowId xmlns:a16="http://schemas.microsoft.com/office/drawing/2014/main" val="1695122654"/>
                  </a:ext>
                </a:extLst>
              </a:tr>
              <a:tr h="286085">
                <a:tc>
                  <a:txBody>
                    <a:bodyPr/>
                    <a:lstStyle/>
                    <a:p>
                      <a:pPr algn="r" fontAlgn="ctr"/>
                      <a:r>
                        <a:rPr lang="en-US" sz="1600">
                          <a:effectLst/>
                        </a:rPr>
                        <a:t>F9 B5 B1049.5</a:t>
                      </a:r>
                    </a:p>
                  </a:txBody>
                  <a:tcPr marL="83680" marR="83680" marT="41840" marB="41840" anchor="ctr">
                    <a:lnL>
                      <a:noFill/>
                    </a:lnL>
                    <a:lnR>
                      <a:noFill/>
                    </a:lnR>
                    <a:lnT>
                      <a:noFill/>
                    </a:lnT>
                    <a:lnB>
                      <a:noFill/>
                    </a:lnB>
                    <a:solidFill>
                      <a:srgbClr val="F5F5F5"/>
                    </a:solidFill>
                  </a:tcPr>
                </a:tc>
                <a:tc>
                  <a:txBody>
                    <a:bodyPr/>
                    <a:lstStyle/>
                    <a:p>
                      <a:pPr algn="r" fontAlgn="ctr"/>
                      <a:r>
                        <a:rPr lang="en-US" sz="1600">
                          <a:effectLst/>
                        </a:rPr>
                        <a:t>15600.0</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2649837734"/>
                  </a:ext>
                </a:extLst>
              </a:tr>
              <a:tr h="286085">
                <a:tc>
                  <a:txBody>
                    <a:bodyPr/>
                    <a:lstStyle/>
                    <a:p>
                      <a:pPr algn="r" fontAlgn="ctr"/>
                      <a:r>
                        <a:rPr lang="en-US" sz="1600">
                          <a:effectLst/>
                        </a:rPr>
                        <a:t>F9 B5 B1060.2</a:t>
                      </a:r>
                    </a:p>
                  </a:txBody>
                  <a:tcPr marL="83680" marR="83680" marT="41840" marB="41840" anchor="ctr">
                    <a:lnL>
                      <a:noFill/>
                    </a:lnL>
                    <a:lnR>
                      <a:noFill/>
                    </a:lnR>
                    <a:lnT>
                      <a:noFill/>
                    </a:lnT>
                    <a:lnB>
                      <a:noFill/>
                    </a:lnB>
                  </a:tcPr>
                </a:tc>
                <a:tc>
                  <a:txBody>
                    <a:bodyPr/>
                    <a:lstStyle/>
                    <a:p>
                      <a:pPr algn="r" fontAlgn="ctr"/>
                      <a:r>
                        <a:rPr lang="en-US" sz="1600">
                          <a:effectLst/>
                        </a:rPr>
                        <a:t>15600.0</a:t>
                      </a:r>
                    </a:p>
                  </a:txBody>
                  <a:tcPr marL="83680" marR="83680" marT="41840" marB="41840" anchor="ctr">
                    <a:lnL>
                      <a:noFill/>
                    </a:lnL>
                    <a:lnR>
                      <a:noFill/>
                    </a:lnR>
                    <a:lnT>
                      <a:noFill/>
                    </a:lnT>
                    <a:lnB>
                      <a:noFill/>
                    </a:lnB>
                  </a:tcPr>
                </a:tc>
                <a:extLst>
                  <a:ext uri="{0D108BD9-81ED-4DB2-BD59-A6C34878D82A}">
                    <a16:rowId xmlns:a16="http://schemas.microsoft.com/office/drawing/2014/main" val="4126134736"/>
                  </a:ext>
                </a:extLst>
              </a:tr>
              <a:tr h="286085">
                <a:tc>
                  <a:txBody>
                    <a:bodyPr/>
                    <a:lstStyle/>
                    <a:p>
                      <a:pPr algn="r" fontAlgn="ctr"/>
                      <a:r>
                        <a:rPr lang="en-US" sz="1600">
                          <a:effectLst/>
                        </a:rPr>
                        <a:t>F9 B5 B1058.3</a:t>
                      </a:r>
                    </a:p>
                  </a:txBody>
                  <a:tcPr marL="83680" marR="83680" marT="41840" marB="41840" anchor="ctr">
                    <a:lnL>
                      <a:noFill/>
                    </a:lnL>
                    <a:lnR>
                      <a:noFill/>
                    </a:lnR>
                    <a:lnT>
                      <a:noFill/>
                    </a:lnT>
                    <a:lnB>
                      <a:noFill/>
                    </a:lnB>
                    <a:solidFill>
                      <a:srgbClr val="F5F5F5"/>
                    </a:solidFill>
                  </a:tcPr>
                </a:tc>
                <a:tc>
                  <a:txBody>
                    <a:bodyPr/>
                    <a:lstStyle/>
                    <a:p>
                      <a:pPr algn="r" fontAlgn="ctr"/>
                      <a:r>
                        <a:rPr lang="en-US" sz="1600">
                          <a:effectLst/>
                        </a:rPr>
                        <a:t>15600.0</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3231100496"/>
                  </a:ext>
                </a:extLst>
              </a:tr>
              <a:tr h="286085">
                <a:tc>
                  <a:txBody>
                    <a:bodyPr/>
                    <a:lstStyle/>
                    <a:p>
                      <a:pPr algn="r" fontAlgn="ctr"/>
                      <a:r>
                        <a:rPr lang="en-US" sz="1600" dirty="0">
                          <a:effectLst/>
                        </a:rPr>
                        <a:t>F9 B5 B1051.6</a:t>
                      </a:r>
                    </a:p>
                  </a:txBody>
                  <a:tcPr marL="83680" marR="83680" marT="41840" marB="41840" anchor="ctr">
                    <a:lnL>
                      <a:noFill/>
                    </a:lnL>
                    <a:lnR>
                      <a:noFill/>
                    </a:lnR>
                    <a:lnT>
                      <a:noFill/>
                    </a:lnT>
                    <a:lnB>
                      <a:noFill/>
                    </a:lnB>
                  </a:tcPr>
                </a:tc>
                <a:tc>
                  <a:txBody>
                    <a:bodyPr/>
                    <a:lstStyle/>
                    <a:p>
                      <a:pPr algn="r" fontAlgn="ctr"/>
                      <a:r>
                        <a:rPr lang="en-US" sz="1600">
                          <a:effectLst/>
                        </a:rPr>
                        <a:t>15600.0</a:t>
                      </a:r>
                    </a:p>
                  </a:txBody>
                  <a:tcPr marL="83680" marR="83680" marT="41840" marB="41840" anchor="ctr">
                    <a:lnL>
                      <a:noFill/>
                    </a:lnL>
                    <a:lnR>
                      <a:noFill/>
                    </a:lnR>
                    <a:lnT>
                      <a:noFill/>
                    </a:lnT>
                    <a:lnB>
                      <a:noFill/>
                    </a:lnB>
                  </a:tcPr>
                </a:tc>
                <a:extLst>
                  <a:ext uri="{0D108BD9-81ED-4DB2-BD59-A6C34878D82A}">
                    <a16:rowId xmlns:a16="http://schemas.microsoft.com/office/drawing/2014/main" val="586436209"/>
                  </a:ext>
                </a:extLst>
              </a:tr>
              <a:tr h="286085">
                <a:tc>
                  <a:txBody>
                    <a:bodyPr/>
                    <a:lstStyle/>
                    <a:p>
                      <a:pPr algn="r" fontAlgn="ctr"/>
                      <a:r>
                        <a:rPr lang="en-US" sz="1600">
                          <a:effectLst/>
                        </a:rPr>
                        <a:t>F9 B5 B1060.3</a:t>
                      </a:r>
                    </a:p>
                  </a:txBody>
                  <a:tcPr marL="83680" marR="83680" marT="41840" marB="41840" anchor="ctr">
                    <a:lnL>
                      <a:noFill/>
                    </a:lnL>
                    <a:lnR>
                      <a:noFill/>
                    </a:lnR>
                    <a:lnT>
                      <a:noFill/>
                    </a:lnT>
                    <a:lnB>
                      <a:noFill/>
                    </a:lnB>
                    <a:solidFill>
                      <a:srgbClr val="F5F5F5"/>
                    </a:solidFill>
                  </a:tcPr>
                </a:tc>
                <a:tc>
                  <a:txBody>
                    <a:bodyPr/>
                    <a:lstStyle/>
                    <a:p>
                      <a:pPr algn="r" fontAlgn="ctr"/>
                      <a:r>
                        <a:rPr lang="en-US" sz="1600">
                          <a:effectLst/>
                        </a:rPr>
                        <a:t>15600.0</a:t>
                      </a:r>
                    </a:p>
                  </a:txBody>
                  <a:tcPr marL="83680" marR="83680" marT="41840" marB="41840" anchor="ctr">
                    <a:lnL>
                      <a:noFill/>
                    </a:lnL>
                    <a:lnR>
                      <a:noFill/>
                    </a:lnR>
                    <a:lnT>
                      <a:noFill/>
                    </a:lnT>
                    <a:lnB>
                      <a:noFill/>
                    </a:lnB>
                    <a:solidFill>
                      <a:srgbClr val="F5F5F5"/>
                    </a:solidFill>
                  </a:tcPr>
                </a:tc>
                <a:extLst>
                  <a:ext uri="{0D108BD9-81ED-4DB2-BD59-A6C34878D82A}">
                    <a16:rowId xmlns:a16="http://schemas.microsoft.com/office/drawing/2014/main" val="967459765"/>
                  </a:ext>
                </a:extLst>
              </a:tr>
              <a:tr h="286085">
                <a:tc>
                  <a:txBody>
                    <a:bodyPr/>
                    <a:lstStyle/>
                    <a:p>
                      <a:pPr algn="r" fontAlgn="ctr"/>
                      <a:r>
                        <a:rPr lang="en-US" sz="1600" dirty="0">
                          <a:effectLst/>
                        </a:rPr>
                        <a:t>F9 B5 B1049.7</a:t>
                      </a:r>
                    </a:p>
                  </a:txBody>
                  <a:tcPr marL="83680" marR="83680" marT="41840" marB="41840" anchor="ctr">
                    <a:lnL>
                      <a:noFill/>
                    </a:lnL>
                    <a:lnR>
                      <a:noFill/>
                    </a:lnR>
                    <a:lnT>
                      <a:noFill/>
                    </a:lnT>
                    <a:lnB>
                      <a:noFill/>
                    </a:lnB>
                  </a:tcPr>
                </a:tc>
                <a:tc>
                  <a:txBody>
                    <a:bodyPr/>
                    <a:lstStyle/>
                    <a:p>
                      <a:pPr algn="r" fontAlgn="ctr"/>
                      <a:r>
                        <a:rPr lang="en-US" sz="1600" dirty="0">
                          <a:effectLst/>
                        </a:rPr>
                        <a:t>15600.0</a:t>
                      </a:r>
                    </a:p>
                  </a:txBody>
                  <a:tcPr marL="83680" marR="83680" marT="41840" marB="41840" anchor="ctr">
                    <a:lnL>
                      <a:noFill/>
                    </a:lnL>
                    <a:lnR>
                      <a:noFill/>
                    </a:lnR>
                    <a:lnT>
                      <a:noFill/>
                    </a:lnT>
                    <a:lnB>
                      <a:noFill/>
                    </a:lnB>
                  </a:tcPr>
                </a:tc>
                <a:extLst>
                  <a:ext uri="{0D108BD9-81ED-4DB2-BD59-A6C34878D82A}">
                    <a16:rowId xmlns:a16="http://schemas.microsoft.com/office/drawing/2014/main" val="3560162199"/>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4257"/>
            <a:ext cx="9745589" cy="477270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Listing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2200" dirty="0">
                <a:solidFill>
                  <a:schemeClr val="accent3">
                    <a:lumMod val="25000"/>
                  </a:schemeClr>
                </a:solidFill>
                <a:latin typeface="Abadi"/>
              </a:rPr>
              <a:t>There are two occasions that landing in drone ship was failed in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2" name="Table 1">
            <a:extLst>
              <a:ext uri="{FF2B5EF4-FFF2-40B4-BE49-F238E27FC236}">
                <a16:creationId xmlns:a16="http://schemas.microsoft.com/office/drawing/2014/main" id="{EFFEDB72-2FB9-A911-C913-BB6F062503E4}"/>
              </a:ext>
            </a:extLst>
          </p:cNvPr>
          <p:cNvGraphicFramePr>
            <a:graphicFrameLocks noGrp="1"/>
          </p:cNvGraphicFramePr>
          <p:nvPr>
            <p:extLst>
              <p:ext uri="{D42A27DB-BD31-4B8C-83A1-F6EECF244321}">
                <p14:modId xmlns:p14="http://schemas.microsoft.com/office/powerpoint/2010/main" val="382474217"/>
              </p:ext>
            </p:extLst>
          </p:nvPr>
        </p:nvGraphicFramePr>
        <p:xfrm>
          <a:off x="228600" y="2880360"/>
          <a:ext cx="10515600" cy="1097280"/>
        </p:xfrm>
        <a:graphic>
          <a:graphicData uri="http://schemas.openxmlformats.org/drawingml/2006/table">
            <a:tbl>
              <a:tblPr/>
              <a:tblGrid>
                <a:gridCol w="2628900">
                  <a:extLst>
                    <a:ext uri="{9D8B030D-6E8A-4147-A177-3AD203B41FA5}">
                      <a16:colId xmlns:a16="http://schemas.microsoft.com/office/drawing/2014/main" val="2457321491"/>
                    </a:ext>
                  </a:extLst>
                </a:gridCol>
                <a:gridCol w="2628900">
                  <a:extLst>
                    <a:ext uri="{9D8B030D-6E8A-4147-A177-3AD203B41FA5}">
                      <a16:colId xmlns:a16="http://schemas.microsoft.com/office/drawing/2014/main" val="3481235450"/>
                    </a:ext>
                  </a:extLst>
                </a:gridCol>
                <a:gridCol w="2628900">
                  <a:extLst>
                    <a:ext uri="{9D8B030D-6E8A-4147-A177-3AD203B41FA5}">
                      <a16:colId xmlns:a16="http://schemas.microsoft.com/office/drawing/2014/main" val="784684294"/>
                    </a:ext>
                  </a:extLst>
                </a:gridCol>
                <a:gridCol w="2628900">
                  <a:extLst>
                    <a:ext uri="{9D8B030D-6E8A-4147-A177-3AD203B41FA5}">
                      <a16:colId xmlns:a16="http://schemas.microsoft.com/office/drawing/2014/main" val="1704947832"/>
                    </a:ext>
                  </a:extLst>
                </a:gridCol>
              </a:tblGrid>
              <a:tr h="0">
                <a:tc>
                  <a:txBody>
                    <a:bodyPr/>
                    <a:lstStyle/>
                    <a:p>
                      <a:pPr algn="r" fontAlgn="ctr"/>
                      <a:r>
                        <a:rPr lang="en-US" b="1">
                          <a:effectLst/>
                        </a:rPr>
                        <a:t>Month</a:t>
                      </a:r>
                    </a:p>
                  </a:txBody>
                  <a:tcPr anchor="ctr">
                    <a:lnL>
                      <a:noFill/>
                    </a:lnL>
                    <a:lnR>
                      <a:noFill/>
                    </a:lnR>
                    <a:lnT>
                      <a:noFill/>
                    </a:lnT>
                    <a:lnB>
                      <a:noFill/>
                    </a:lnB>
                  </a:tcPr>
                </a:tc>
                <a:tc>
                  <a:txBody>
                    <a:bodyPr/>
                    <a:lstStyle/>
                    <a:p>
                      <a:pPr algn="r" fontAlgn="ctr"/>
                      <a:r>
                        <a:rPr lang="en-US" b="1">
                          <a:effectLst/>
                        </a:rPr>
                        <a:t>Landing_Outcome</a:t>
                      </a:r>
                    </a:p>
                  </a:txBody>
                  <a:tcPr anchor="ctr">
                    <a:lnL>
                      <a:noFill/>
                    </a:lnL>
                    <a:lnR>
                      <a:noFill/>
                    </a:lnR>
                    <a:lnT>
                      <a:noFill/>
                    </a:lnT>
                    <a:lnB>
                      <a:noFill/>
                    </a:lnB>
                  </a:tcPr>
                </a:tc>
                <a:tc>
                  <a:txBody>
                    <a:bodyPr/>
                    <a:lstStyle/>
                    <a:p>
                      <a:pPr algn="r" fontAlgn="ctr"/>
                      <a:r>
                        <a:rPr lang="en-US" b="1">
                          <a:effectLst/>
                        </a:rPr>
                        <a:t>Booster_Version</a:t>
                      </a:r>
                    </a:p>
                  </a:txBody>
                  <a:tcPr anchor="ctr">
                    <a:lnL>
                      <a:noFill/>
                    </a:lnL>
                    <a:lnR>
                      <a:noFill/>
                    </a:lnR>
                    <a:lnT>
                      <a:noFill/>
                    </a:lnT>
                    <a:lnB>
                      <a:noFill/>
                    </a:lnB>
                  </a:tcPr>
                </a:tc>
                <a:tc>
                  <a:txBody>
                    <a:bodyPr/>
                    <a:lstStyle/>
                    <a:p>
                      <a:pPr algn="r" fontAlgn="ctr"/>
                      <a:r>
                        <a:rPr lang="en-US" b="1">
                          <a:effectLst/>
                        </a:rPr>
                        <a:t>Launch_Site</a:t>
                      </a:r>
                    </a:p>
                  </a:txBody>
                  <a:tcPr anchor="ctr">
                    <a:lnL>
                      <a:noFill/>
                    </a:lnL>
                    <a:lnR>
                      <a:noFill/>
                    </a:lnR>
                    <a:lnT>
                      <a:noFill/>
                    </a:lnT>
                    <a:lnB>
                      <a:noFill/>
                    </a:lnB>
                  </a:tcPr>
                </a:tc>
                <a:extLst>
                  <a:ext uri="{0D108BD9-81ED-4DB2-BD59-A6C34878D82A}">
                    <a16:rowId xmlns:a16="http://schemas.microsoft.com/office/drawing/2014/main" val="1428134959"/>
                  </a:ext>
                </a:extLst>
              </a:tr>
              <a:tr h="0">
                <a:tc>
                  <a:txBody>
                    <a:bodyPr/>
                    <a:lstStyle/>
                    <a:p>
                      <a:pPr algn="r" fontAlgn="ctr"/>
                      <a:r>
                        <a:rPr lang="en-US">
                          <a:effectLst/>
                        </a:rPr>
                        <a:t>10</a:t>
                      </a:r>
                    </a:p>
                  </a:txBody>
                  <a:tcPr anchor="ctr">
                    <a:lnL>
                      <a:noFill/>
                    </a:lnL>
                    <a:lnR>
                      <a:noFill/>
                    </a:lnR>
                    <a:lnT>
                      <a:noFill/>
                    </a:lnT>
                    <a:lnB>
                      <a:noFill/>
                    </a:lnB>
                    <a:solidFill>
                      <a:srgbClr val="F5F5F5"/>
                    </a:solidFill>
                  </a:tcPr>
                </a:tc>
                <a:tc>
                  <a:txBody>
                    <a:bodyPr/>
                    <a:lstStyle/>
                    <a:p>
                      <a:pPr algn="r" fontAlgn="ctr"/>
                      <a:r>
                        <a:rPr lang="en-US">
                          <a:effectLst/>
                        </a:rPr>
                        <a:t>Failure (drone ship)</a:t>
                      </a:r>
                    </a:p>
                  </a:txBody>
                  <a:tcPr anchor="ctr">
                    <a:lnL>
                      <a:noFill/>
                    </a:lnL>
                    <a:lnR>
                      <a:noFill/>
                    </a:lnR>
                    <a:lnT>
                      <a:noFill/>
                    </a:lnT>
                    <a:lnB>
                      <a:noFill/>
                    </a:lnB>
                    <a:solidFill>
                      <a:srgbClr val="F5F5F5"/>
                    </a:solidFill>
                  </a:tcPr>
                </a:tc>
                <a:tc>
                  <a:txBody>
                    <a:bodyPr/>
                    <a:lstStyle/>
                    <a:p>
                      <a:pPr algn="r" fontAlgn="ctr"/>
                      <a:r>
                        <a:rPr lang="en-US" dirty="0">
                          <a:effectLst/>
                        </a:rPr>
                        <a:t>F9 v1.1 B1012</a:t>
                      </a:r>
                    </a:p>
                  </a:txBody>
                  <a:tcPr anchor="ctr">
                    <a:lnL>
                      <a:noFill/>
                    </a:lnL>
                    <a:lnR>
                      <a:noFill/>
                    </a:lnR>
                    <a:lnT>
                      <a:noFill/>
                    </a:lnT>
                    <a:lnB>
                      <a:noFill/>
                    </a:lnB>
                    <a:solidFill>
                      <a:srgbClr val="F5F5F5"/>
                    </a:solidFill>
                  </a:tcPr>
                </a:tc>
                <a:tc>
                  <a:txBody>
                    <a:bodyPr/>
                    <a:lstStyle/>
                    <a:p>
                      <a:pPr algn="r" fontAlgn="ctr"/>
                      <a:r>
                        <a:rPr lang="en-US">
                          <a:effectLst/>
                        </a:rPr>
                        <a:t>CCAFS LC-40</a:t>
                      </a:r>
                    </a:p>
                  </a:txBody>
                  <a:tcPr anchor="ctr">
                    <a:lnL>
                      <a:noFill/>
                    </a:lnL>
                    <a:lnR>
                      <a:noFill/>
                    </a:lnR>
                    <a:lnT>
                      <a:noFill/>
                    </a:lnT>
                    <a:lnB>
                      <a:noFill/>
                    </a:lnB>
                    <a:solidFill>
                      <a:srgbClr val="F5F5F5"/>
                    </a:solidFill>
                  </a:tcPr>
                </a:tc>
                <a:extLst>
                  <a:ext uri="{0D108BD9-81ED-4DB2-BD59-A6C34878D82A}">
                    <a16:rowId xmlns:a16="http://schemas.microsoft.com/office/drawing/2014/main" val="4008168186"/>
                  </a:ext>
                </a:extLst>
              </a:tr>
              <a:tr h="0">
                <a:tc>
                  <a:txBody>
                    <a:bodyPr/>
                    <a:lstStyle/>
                    <a:p>
                      <a:pPr algn="r" fontAlgn="ctr"/>
                      <a:r>
                        <a:rPr lang="en-US">
                          <a:effectLst/>
                        </a:rPr>
                        <a:t>04</a:t>
                      </a:r>
                    </a:p>
                  </a:txBody>
                  <a:tcPr anchor="ctr">
                    <a:lnL>
                      <a:noFill/>
                    </a:lnL>
                    <a:lnR>
                      <a:noFill/>
                    </a:lnR>
                    <a:lnT>
                      <a:noFill/>
                    </a:lnT>
                    <a:lnB>
                      <a:noFill/>
                    </a:lnB>
                  </a:tcPr>
                </a:tc>
                <a:tc>
                  <a:txBody>
                    <a:bodyPr/>
                    <a:lstStyle/>
                    <a:p>
                      <a:pPr algn="r" fontAlgn="ctr"/>
                      <a:r>
                        <a:rPr lang="en-US">
                          <a:effectLst/>
                        </a:rPr>
                        <a:t>Failure (drone ship)</a:t>
                      </a:r>
                    </a:p>
                  </a:txBody>
                  <a:tcPr anchor="ctr">
                    <a:lnL>
                      <a:noFill/>
                    </a:lnL>
                    <a:lnR>
                      <a:noFill/>
                    </a:lnR>
                    <a:lnT>
                      <a:noFill/>
                    </a:lnT>
                    <a:lnB>
                      <a:noFill/>
                    </a:lnB>
                  </a:tcPr>
                </a:tc>
                <a:tc>
                  <a:txBody>
                    <a:bodyPr/>
                    <a:lstStyle/>
                    <a:p>
                      <a:pPr algn="r" fontAlgn="ctr"/>
                      <a:r>
                        <a:rPr lang="en-US">
                          <a:effectLst/>
                        </a:rPr>
                        <a:t>F9 v1.1 B1015</a:t>
                      </a:r>
                    </a:p>
                  </a:txBody>
                  <a:tcPr anchor="ctr">
                    <a:lnL>
                      <a:noFill/>
                    </a:lnL>
                    <a:lnR>
                      <a:noFill/>
                    </a:lnR>
                    <a:lnT>
                      <a:noFill/>
                    </a:lnT>
                    <a:lnB>
                      <a:noFill/>
                    </a:lnB>
                  </a:tcPr>
                </a:tc>
                <a:tc>
                  <a:txBody>
                    <a:bodyPr/>
                    <a:lstStyle/>
                    <a:p>
                      <a:pPr algn="r" fontAlgn="ctr"/>
                      <a:r>
                        <a:rPr lang="en-US" dirty="0">
                          <a:effectLst/>
                        </a:rPr>
                        <a:t>CCAFS LC-40</a:t>
                      </a:r>
                    </a:p>
                  </a:txBody>
                  <a:tcPr anchor="ctr">
                    <a:lnL>
                      <a:noFill/>
                    </a:lnL>
                    <a:lnR>
                      <a:noFill/>
                    </a:lnR>
                    <a:lnT>
                      <a:noFill/>
                    </a:lnT>
                    <a:lnB>
                      <a:noFill/>
                    </a:lnB>
                  </a:tcPr>
                </a:tc>
                <a:extLst>
                  <a:ext uri="{0D108BD9-81ED-4DB2-BD59-A6C34878D82A}">
                    <a16:rowId xmlns:a16="http://schemas.microsoft.com/office/drawing/2014/main" val="1417655997"/>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2486"/>
            <a:ext cx="10855933" cy="4794477"/>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Ranking the count of landing outcomes (such as Failure (drone ship) or Success (ground pad)) between the date 2010-06-04 and 2017-03-20, in descending </a:t>
            </a:r>
            <a:r>
              <a:rPr lang="en-US" sz="2200" dirty="0" err="1">
                <a:solidFill>
                  <a:schemeClr val="accent3">
                    <a:lumMod val="25000"/>
                  </a:schemeClr>
                </a:solidFill>
                <a:latin typeface="Abadi"/>
              </a:rPr>
              <a:t>orde</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As we can see that there are almost 29 successful lading has been made.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F11CBBE0-6D2A-413F-4E18-CF39C217C0ED}"/>
              </a:ext>
            </a:extLst>
          </p:cNvPr>
          <p:cNvGraphicFramePr>
            <a:graphicFrameLocks noGrp="1"/>
          </p:cNvGraphicFramePr>
          <p:nvPr>
            <p:extLst>
              <p:ext uri="{D42A27DB-BD31-4B8C-83A1-F6EECF244321}">
                <p14:modId xmlns:p14="http://schemas.microsoft.com/office/powerpoint/2010/main" val="1594248190"/>
              </p:ext>
            </p:extLst>
          </p:nvPr>
        </p:nvGraphicFramePr>
        <p:xfrm>
          <a:off x="838200" y="2814150"/>
          <a:ext cx="10515600" cy="3657600"/>
        </p:xfrm>
        <a:graphic>
          <a:graphicData uri="http://schemas.openxmlformats.org/drawingml/2006/table">
            <a:tbl>
              <a:tblPr/>
              <a:tblGrid>
                <a:gridCol w="3505200">
                  <a:extLst>
                    <a:ext uri="{9D8B030D-6E8A-4147-A177-3AD203B41FA5}">
                      <a16:colId xmlns:a16="http://schemas.microsoft.com/office/drawing/2014/main" val="1309118716"/>
                    </a:ext>
                  </a:extLst>
                </a:gridCol>
                <a:gridCol w="3505200">
                  <a:extLst>
                    <a:ext uri="{9D8B030D-6E8A-4147-A177-3AD203B41FA5}">
                      <a16:colId xmlns:a16="http://schemas.microsoft.com/office/drawing/2014/main" val="4293877465"/>
                    </a:ext>
                  </a:extLst>
                </a:gridCol>
                <a:gridCol w="3505200">
                  <a:extLst>
                    <a:ext uri="{9D8B030D-6E8A-4147-A177-3AD203B41FA5}">
                      <a16:colId xmlns:a16="http://schemas.microsoft.com/office/drawing/2014/main" val="740069337"/>
                    </a:ext>
                  </a:extLst>
                </a:gridCol>
              </a:tblGrid>
              <a:tr h="279138">
                <a:tc>
                  <a:txBody>
                    <a:bodyPr/>
                    <a:lstStyle/>
                    <a:p>
                      <a:pPr algn="r" fontAlgn="ctr"/>
                      <a:r>
                        <a:rPr lang="en-US" b="1">
                          <a:effectLst/>
                        </a:rPr>
                        <a:t>Date</a:t>
                      </a:r>
                    </a:p>
                  </a:txBody>
                  <a:tcPr anchor="ctr">
                    <a:lnL>
                      <a:noFill/>
                    </a:lnL>
                    <a:lnR>
                      <a:noFill/>
                    </a:lnR>
                    <a:lnT>
                      <a:noFill/>
                    </a:lnT>
                    <a:lnB>
                      <a:noFill/>
                    </a:lnB>
                    <a:solidFill>
                      <a:srgbClr val="FFFFFF"/>
                    </a:solidFill>
                  </a:tcPr>
                </a:tc>
                <a:tc>
                  <a:txBody>
                    <a:bodyPr/>
                    <a:lstStyle/>
                    <a:p>
                      <a:pPr algn="r" fontAlgn="ctr"/>
                      <a:r>
                        <a:rPr lang="en-US" b="1">
                          <a:effectLst/>
                        </a:rPr>
                        <a:t>Landing_Outcome</a:t>
                      </a:r>
                    </a:p>
                  </a:txBody>
                  <a:tcPr anchor="ctr">
                    <a:lnL>
                      <a:noFill/>
                    </a:lnL>
                    <a:lnR>
                      <a:noFill/>
                    </a:lnR>
                    <a:lnT>
                      <a:noFill/>
                    </a:lnT>
                    <a:lnB>
                      <a:noFill/>
                    </a:lnB>
                    <a:solidFill>
                      <a:srgbClr val="FFFFFF"/>
                    </a:solidFill>
                  </a:tcPr>
                </a:tc>
                <a:tc>
                  <a:txBody>
                    <a:bodyPr/>
                    <a:lstStyle/>
                    <a:p>
                      <a:pPr algn="r" fontAlgn="ctr"/>
                      <a:r>
                        <a:rPr lang="en-US" b="1">
                          <a:effectLst/>
                        </a:rPr>
                        <a:t>Count</a:t>
                      </a:r>
                    </a:p>
                  </a:txBody>
                  <a:tcPr anchor="ctr">
                    <a:lnL>
                      <a:noFill/>
                    </a:lnL>
                    <a:lnR>
                      <a:noFill/>
                    </a:lnR>
                    <a:lnT>
                      <a:noFill/>
                    </a:lnT>
                    <a:lnB>
                      <a:noFill/>
                    </a:lnB>
                    <a:solidFill>
                      <a:srgbClr val="FFFFFF"/>
                    </a:solidFill>
                  </a:tcPr>
                </a:tc>
                <a:extLst>
                  <a:ext uri="{0D108BD9-81ED-4DB2-BD59-A6C34878D82A}">
                    <a16:rowId xmlns:a16="http://schemas.microsoft.com/office/drawing/2014/main" val="882575145"/>
                  </a:ext>
                </a:extLst>
              </a:tr>
              <a:tr h="279138">
                <a:tc>
                  <a:txBody>
                    <a:bodyPr/>
                    <a:lstStyle/>
                    <a:p>
                      <a:pPr algn="r" fontAlgn="ctr"/>
                      <a:r>
                        <a:rPr lang="en-US">
                          <a:effectLst/>
                        </a:rPr>
                        <a:t>08/07/2018</a:t>
                      </a:r>
                    </a:p>
                  </a:txBody>
                  <a:tcPr anchor="ctr">
                    <a:lnL>
                      <a:noFill/>
                    </a:lnL>
                    <a:lnR>
                      <a:noFill/>
                    </a:lnR>
                    <a:lnT>
                      <a:noFill/>
                    </a:lnT>
                    <a:lnB>
                      <a:noFill/>
                    </a:lnB>
                    <a:solidFill>
                      <a:srgbClr val="F5F5F5"/>
                    </a:solidFill>
                  </a:tcPr>
                </a:tc>
                <a:tc>
                  <a:txBody>
                    <a:bodyPr/>
                    <a:lstStyle/>
                    <a:p>
                      <a:pPr algn="r" fontAlgn="ctr"/>
                      <a:r>
                        <a:rPr lang="en-US">
                          <a:effectLst/>
                        </a:rPr>
                        <a:t>Success</a:t>
                      </a:r>
                    </a:p>
                  </a:txBody>
                  <a:tcPr anchor="ctr">
                    <a:lnL>
                      <a:noFill/>
                    </a:lnL>
                    <a:lnR>
                      <a:noFill/>
                    </a:lnR>
                    <a:lnT>
                      <a:noFill/>
                    </a:lnT>
                    <a:lnB>
                      <a:noFill/>
                    </a:lnB>
                    <a:solidFill>
                      <a:srgbClr val="F5F5F5"/>
                    </a:solidFill>
                  </a:tcPr>
                </a:tc>
                <a:tc>
                  <a:txBody>
                    <a:bodyPr/>
                    <a:lstStyle/>
                    <a:p>
                      <a:pPr algn="r" fontAlgn="ctr"/>
                      <a:r>
                        <a:rPr lang="en-US">
                          <a:effectLst/>
                        </a:rPr>
                        <a:t>19</a:t>
                      </a:r>
                    </a:p>
                  </a:txBody>
                  <a:tcPr anchor="ctr">
                    <a:lnL>
                      <a:noFill/>
                    </a:lnL>
                    <a:lnR>
                      <a:noFill/>
                    </a:lnR>
                    <a:lnT>
                      <a:noFill/>
                    </a:lnT>
                    <a:lnB>
                      <a:noFill/>
                    </a:lnB>
                    <a:solidFill>
                      <a:srgbClr val="F5F5F5"/>
                    </a:solidFill>
                  </a:tcPr>
                </a:tc>
                <a:extLst>
                  <a:ext uri="{0D108BD9-81ED-4DB2-BD59-A6C34878D82A}">
                    <a16:rowId xmlns:a16="http://schemas.microsoft.com/office/drawing/2014/main" val="1218891223"/>
                  </a:ext>
                </a:extLst>
              </a:tr>
              <a:tr h="279138">
                <a:tc>
                  <a:txBody>
                    <a:bodyPr/>
                    <a:lstStyle/>
                    <a:p>
                      <a:pPr algn="r" fontAlgn="ctr"/>
                      <a:r>
                        <a:rPr lang="en-US">
                          <a:effectLst/>
                        </a:rPr>
                        <a:t>10/08/2012</a:t>
                      </a:r>
                    </a:p>
                  </a:txBody>
                  <a:tcPr anchor="ctr">
                    <a:lnL>
                      <a:noFill/>
                    </a:lnL>
                    <a:lnR>
                      <a:noFill/>
                    </a:lnR>
                    <a:lnT>
                      <a:noFill/>
                    </a:lnT>
                    <a:lnB>
                      <a:noFill/>
                    </a:lnB>
                    <a:solidFill>
                      <a:srgbClr val="FFFFFF"/>
                    </a:solidFill>
                  </a:tcPr>
                </a:tc>
                <a:tc>
                  <a:txBody>
                    <a:bodyPr/>
                    <a:lstStyle/>
                    <a:p>
                      <a:pPr algn="r" fontAlgn="ctr"/>
                      <a:r>
                        <a:rPr lang="en-US">
                          <a:effectLst/>
                        </a:rPr>
                        <a:t>No attempt</a:t>
                      </a:r>
                    </a:p>
                  </a:txBody>
                  <a:tcPr anchor="ctr">
                    <a:lnL>
                      <a:noFill/>
                    </a:lnL>
                    <a:lnR>
                      <a:noFill/>
                    </a:lnR>
                    <a:lnT>
                      <a:noFill/>
                    </a:lnT>
                    <a:lnB>
                      <a:noFill/>
                    </a:lnB>
                    <a:solidFill>
                      <a:srgbClr val="FFFFFF"/>
                    </a:solidFill>
                  </a:tcPr>
                </a:tc>
                <a:tc>
                  <a:txBody>
                    <a:bodyPr/>
                    <a:lstStyle/>
                    <a:p>
                      <a:pPr algn="r" fontAlgn="ctr"/>
                      <a:r>
                        <a:rPr lang="en-US">
                          <a:effectLst/>
                        </a:rPr>
                        <a:t>9</a:t>
                      </a:r>
                    </a:p>
                  </a:txBody>
                  <a:tcPr anchor="ctr">
                    <a:lnL>
                      <a:noFill/>
                    </a:lnL>
                    <a:lnR>
                      <a:noFill/>
                    </a:lnR>
                    <a:lnT>
                      <a:noFill/>
                    </a:lnT>
                    <a:lnB>
                      <a:noFill/>
                    </a:lnB>
                    <a:solidFill>
                      <a:srgbClr val="FFFFFF"/>
                    </a:solidFill>
                  </a:tcPr>
                </a:tc>
                <a:extLst>
                  <a:ext uri="{0D108BD9-81ED-4DB2-BD59-A6C34878D82A}">
                    <a16:rowId xmlns:a16="http://schemas.microsoft.com/office/drawing/2014/main" val="832436467"/>
                  </a:ext>
                </a:extLst>
              </a:tr>
              <a:tr h="279138">
                <a:tc>
                  <a:txBody>
                    <a:bodyPr/>
                    <a:lstStyle/>
                    <a:p>
                      <a:pPr algn="r" fontAlgn="ctr"/>
                      <a:r>
                        <a:rPr lang="en-US">
                          <a:effectLst/>
                        </a:rPr>
                        <a:t>18/07/2016</a:t>
                      </a:r>
                    </a:p>
                  </a:txBody>
                  <a:tcPr anchor="ctr">
                    <a:lnL>
                      <a:noFill/>
                    </a:lnL>
                    <a:lnR>
                      <a:noFill/>
                    </a:lnR>
                    <a:lnT>
                      <a:noFill/>
                    </a:lnT>
                    <a:lnB>
                      <a:noFill/>
                    </a:lnB>
                    <a:solidFill>
                      <a:srgbClr val="F5F5F5"/>
                    </a:solidFill>
                  </a:tcPr>
                </a:tc>
                <a:tc>
                  <a:txBody>
                    <a:bodyPr/>
                    <a:lstStyle/>
                    <a:p>
                      <a:pPr algn="r" fontAlgn="ctr"/>
                      <a:r>
                        <a:rPr lang="en-US">
                          <a:effectLst/>
                        </a:rPr>
                        <a:t>Success (ground pad)</a:t>
                      </a:r>
                    </a:p>
                  </a:txBody>
                  <a:tcPr anchor="ctr">
                    <a:lnL>
                      <a:noFill/>
                    </a:lnL>
                    <a:lnR>
                      <a:noFill/>
                    </a:lnR>
                    <a:lnT>
                      <a:noFill/>
                    </a:lnT>
                    <a:lnB>
                      <a:noFill/>
                    </a:lnB>
                    <a:solidFill>
                      <a:srgbClr val="F5F5F5"/>
                    </a:solidFill>
                  </a:tcPr>
                </a:tc>
                <a:tc>
                  <a:txBody>
                    <a:bodyPr/>
                    <a:lstStyle/>
                    <a:p>
                      <a:pPr algn="r" fontAlgn="ctr"/>
                      <a:r>
                        <a:rPr lang="en-US">
                          <a:effectLst/>
                        </a:rPr>
                        <a:t>5</a:t>
                      </a:r>
                    </a:p>
                  </a:txBody>
                  <a:tcPr anchor="ctr">
                    <a:lnL>
                      <a:noFill/>
                    </a:lnL>
                    <a:lnR>
                      <a:noFill/>
                    </a:lnR>
                    <a:lnT>
                      <a:noFill/>
                    </a:lnT>
                    <a:lnB>
                      <a:noFill/>
                    </a:lnB>
                    <a:solidFill>
                      <a:srgbClr val="F5F5F5"/>
                    </a:solidFill>
                  </a:tcPr>
                </a:tc>
                <a:extLst>
                  <a:ext uri="{0D108BD9-81ED-4DB2-BD59-A6C34878D82A}">
                    <a16:rowId xmlns:a16="http://schemas.microsoft.com/office/drawing/2014/main" val="2089313209"/>
                  </a:ext>
                </a:extLst>
              </a:tr>
              <a:tr h="279138">
                <a:tc>
                  <a:txBody>
                    <a:bodyPr/>
                    <a:lstStyle/>
                    <a:p>
                      <a:pPr algn="r" fontAlgn="ctr"/>
                      <a:r>
                        <a:rPr lang="en-US">
                          <a:effectLst/>
                        </a:rPr>
                        <a:t>14/08/2016</a:t>
                      </a:r>
                    </a:p>
                  </a:txBody>
                  <a:tcPr anchor="ctr">
                    <a:lnL>
                      <a:noFill/>
                    </a:lnL>
                    <a:lnR>
                      <a:noFill/>
                    </a:lnR>
                    <a:lnT>
                      <a:noFill/>
                    </a:lnT>
                    <a:lnB>
                      <a:noFill/>
                    </a:lnB>
                    <a:solidFill>
                      <a:srgbClr val="FFFFFF"/>
                    </a:solidFill>
                  </a:tcPr>
                </a:tc>
                <a:tc>
                  <a:txBody>
                    <a:bodyPr/>
                    <a:lstStyle/>
                    <a:p>
                      <a:pPr algn="r" fontAlgn="ctr"/>
                      <a:r>
                        <a:rPr lang="en-US">
                          <a:effectLst/>
                        </a:rPr>
                        <a:t>Success (drone ship)</a:t>
                      </a:r>
                    </a:p>
                  </a:txBody>
                  <a:tcPr anchor="ctr">
                    <a:lnL>
                      <a:noFill/>
                    </a:lnL>
                    <a:lnR>
                      <a:noFill/>
                    </a:lnR>
                    <a:lnT>
                      <a:noFill/>
                    </a:lnT>
                    <a:lnB>
                      <a:noFill/>
                    </a:lnB>
                    <a:solidFill>
                      <a:srgbClr val="FFFFFF"/>
                    </a:solidFill>
                  </a:tcPr>
                </a:tc>
                <a:tc>
                  <a:txBody>
                    <a:bodyPr/>
                    <a:lstStyle/>
                    <a:p>
                      <a:pPr algn="r" fontAlgn="ctr"/>
                      <a:r>
                        <a:rPr lang="en-US">
                          <a:effectLst/>
                        </a:rPr>
                        <a:t>5</a:t>
                      </a:r>
                    </a:p>
                  </a:txBody>
                  <a:tcPr anchor="ctr">
                    <a:lnL>
                      <a:noFill/>
                    </a:lnL>
                    <a:lnR>
                      <a:noFill/>
                    </a:lnR>
                    <a:lnT>
                      <a:noFill/>
                    </a:lnT>
                    <a:lnB>
                      <a:noFill/>
                    </a:lnB>
                    <a:solidFill>
                      <a:srgbClr val="FFFFFF"/>
                    </a:solidFill>
                  </a:tcPr>
                </a:tc>
                <a:extLst>
                  <a:ext uri="{0D108BD9-81ED-4DB2-BD59-A6C34878D82A}">
                    <a16:rowId xmlns:a16="http://schemas.microsoft.com/office/drawing/2014/main" val="2467675050"/>
                  </a:ext>
                </a:extLst>
              </a:tr>
              <a:tr h="279138">
                <a:tc>
                  <a:txBody>
                    <a:bodyPr/>
                    <a:lstStyle/>
                    <a:p>
                      <a:pPr algn="r" fontAlgn="ctr"/>
                      <a:r>
                        <a:rPr lang="en-US">
                          <a:effectLst/>
                        </a:rPr>
                        <a:t>14/04/2015</a:t>
                      </a:r>
                    </a:p>
                  </a:txBody>
                  <a:tcPr anchor="ctr">
                    <a:lnL>
                      <a:noFill/>
                    </a:lnL>
                    <a:lnR>
                      <a:noFill/>
                    </a:lnR>
                    <a:lnT>
                      <a:noFill/>
                    </a:lnT>
                    <a:lnB>
                      <a:noFill/>
                    </a:lnB>
                    <a:solidFill>
                      <a:srgbClr val="F5F5F5"/>
                    </a:solidFill>
                  </a:tcPr>
                </a:tc>
                <a:tc>
                  <a:txBody>
                    <a:bodyPr/>
                    <a:lstStyle/>
                    <a:p>
                      <a:pPr algn="r" fontAlgn="ctr"/>
                      <a:r>
                        <a:rPr lang="en-US" dirty="0">
                          <a:effectLst/>
                        </a:rPr>
                        <a:t>Failure (drone ship)</a:t>
                      </a:r>
                    </a:p>
                  </a:txBody>
                  <a:tcPr anchor="ctr">
                    <a:lnL>
                      <a:noFill/>
                    </a:lnL>
                    <a:lnR>
                      <a:noFill/>
                    </a:lnR>
                    <a:lnT>
                      <a:noFill/>
                    </a:lnT>
                    <a:lnB>
                      <a:noFill/>
                    </a:lnB>
                    <a:solidFill>
                      <a:srgbClr val="F5F5F5"/>
                    </a:solidFill>
                  </a:tcPr>
                </a:tc>
                <a:tc>
                  <a:txBody>
                    <a:bodyPr/>
                    <a:lstStyle/>
                    <a:p>
                      <a:pPr algn="r" fontAlgn="ctr"/>
                      <a:r>
                        <a:rPr lang="en-US">
                          <a:effectLst/>
                        </a:rPr>
                        <a:t>3</a:t>
                      </a:r>
                    </a:p>
                  </a:txBody>
                  <a:tcPr anchor="ctr">
                    <a:lnL>
                      <a:noFill/>
                    </a:lnL>
                    <a:lnR>
                      <a:noFill/>
                    </a:lnR>
                    <a:lnT>
                      <a:noFill/>
                    </a:lnT>
                    <a:lnB>
                      <a:noFill/>
                    </a:lnB>
                    <a:solidFill>
                      <a:srgbClr val="F5F5F5"/>
                    </a:solidFill>
                  </a:tcPr>
                </a:tc>
                <a:extLst>
                  <a:ext uri="{0D108BD9-81ED-4DB2-BD59-A6C34878D82A}">
                    <a16:rowId xmlns:a16="http://schemas.microsoft.com/office/drawing/2014/main" val="947494798"/>
                  </a:ext>
                </a:extLst>
              </a:tr>
              <a:tr h="279138">
                <a:tc>
                  <a:txBody>
                    <a:bodyPr/>
                    <a:lstStyle/>
                    <a:p>
                      <a:pPr algn="r" fontAlgn="ctr"/>
                      <a:r>
                        <a:rPr lang="en-US">
                          <a:effectLst/>
                        </a:rPr>
                        <a:t>12/05/2018</a:t>
                      </a:r>
                    </a:p>
                  </a:txBody>
                  <a:tcPr anchor="ctr">
                    <a:lnL>
                      <a:noFill/>
                    </a:lnL>
                    <a:lnR>
                      <a:noFill/>
                    </a:lnR>
                    <a:lnT>
                      <a:noFill/>
                    </a:lnT>
                    <a:lnB>
                      <a:noFill/>
                    </a:lnB>
                    <a:solidFill>
                      <a:srgbClr val="FFFFFF"/>
                    </a:solidFill>
                  </a:tcPr>
                </a:tc>
                <a:tc>
                  <a:txBody>
                    <a:bodyPr/>
                    <a:lstStyle/>
                    <a:p>
                      <a:pPr algn="r" fontAlgn="ctr"/>
                      <a:r>
                        <a:rPr lang="en-US" dirty="0">
                          <a:effectLst/>
                        </a:rPr>
                        <a:t>Failure</a:t>
                      </a:r>
                    </a:p>
                  </a:txBody>
                  <a:tcPr anchor="ctr">
                    <a:lnL>
                      <a:noFill/>
                    </a:lnL>
                    <a:lnR>
                      <a:noFill/>
                    </a:lnR>
                    <a:lnT>
                      <a:noFill/>
                    </a:lnT>
                    <a:lnB>
                      <a:noFill/>
                    </a:lnB>
                    <a:solidFill>
                      <a:srgbClr val="FFFFFF"/>
                    </a:solidFill>
                  </a:tcPr>
                </a:tc>
                <a:tc>
                  <a:txBody>
                    <a:bodyPr/>
                    <a:lstStyle/>
                    <a:p>
                      <a:pPr algn="r" fontAlgn="ctr"/>
                      <a:r>
                        <a:rPr lang="en-US">
                          <a:effectLst/>
                        </a:rPr>
                        <a:t>3</a:t>
                      </a:r>
                    </a:p>
                  </a:txBody>
                  <a:tcPr anchor="ctr">
                    <a:lnL>
                      <a:noFill/>
                    </a:lnL>
                    <a:lnR>
                      <a:noFill/>
                    </a:lnR>
                    <a:lnT>
                      <a:noFill/>
                    </a:lnT>
                    <a:lnB>
                      <a:noFill/>
                    </a:lnB>
                    <a:solidFill>
                      <a:srgbClr val="FFFFFF"/>
                    </a:solidFill>
                  </a:tcPr>
                </a:tc>
                <a:extLst>
                  <a:ext uri="{0D108BD9-81ED-4DB2-BD59-A6C34878D82A}">
                    <a16:rowId xmlns:a16="http://schemas.microsoft.com/office/drawing/2014/main" val="2773753964"/>
                  </a:ext>
                </a:extLst>
              </a:tr>
              <a:tr h="279138">
                <a:tc>
                  <a:txBody>
                    <a:bodyPr/>
                    <a:lstStyle/>
                    <a:p>
                      <a:pPr algn="r" fontAlgn="ctr"/>
                      <a:r>
                        <a:rPr lang="en-US">
                          <a:effectLst/>
                        </a:rPr>
                        <a:t>06/04/2010</a:t>
                      </a:r>
                    </a:p>
                  </a:txBody>
                  <a:tcPr anchor="ctr">
                    <a:lnL>
                      <a:noFill/>
                    </a:lnL>
                    <a:lnR>
                      <a:noFill/>
                    </a:lnR>
                    <a:lnT>
                      <a:noFill/>
                    </a:lnT>
                    <a:lnB>
                      <a:noFill/>
                    </a:lnB>
                    <a:solidFill>
                      <a:srgbClr val="F5F5F5"/>
                    </a:solidFill>
                  </a:tcPr>
                </a:tc>
                <a:tc>
                  <a:txBody>
                    <a:bodyPr/>
                    <a:lstStyle/>
                    <a:p>
                      <a:pPr algn="r" fontAlgn="ctr"/>
                      <a:r>
                        <a:rPr lang="en-US">
                          <a:effectLst/>
                        </a:rPr>
                        <a:t>Failure (parachute)</a:t>
                      </a:r>
                    </a:p>
                  </a:txBody>
                  <a:tcPr anchor="ctr">
                    <a:lnL>
                      <a:noFill/>
                    </a:lnL>
                    <a:lnR>
                      <a:noFill/>
                    </a:lnR>
                    <a:lnT>
                      <a:noFill/>
                    </a:lnT>
                    <a:lnB>
                      <a:noFill/>
                    </a:lnB>
                    <a:solidFill>
                      <a:srgbClr val="F5F5F5"/>
                    </a:solidFill>
                  </a:tcPr>
                </a:tc>
                <a:tc>
                  <a:txBody>
                    <a:bodyPr/>
                    <a:lstStyle/>
                    <a:p>
                      <a:pPr algn="r" fontAlgn="ctr"/>
                      <a:r>
                        <a:rPr lang="en-US">
                          <a:effectLst/>
                        </a:rPr>
                        <a:t>2</a:t>
                      </a:r>
                    </a:p>
                  </a:txBody>
                  <a:tcPr anchor="ctr">
                    <a:lnL>
                      <a:noFill/>
                    </a:lnL>
                    <a:lnR>
                      <a:noFill/>
                    </a:lnR>
                    <a:lnT>
                      <a:noFill/>
                    </a:lnT>
                    <a:lnB>
                      <a:noFill/>
                    </a:lnB>
                    <a:solidFill>
                      <a:srgbClr val="F5F5F5"/>
                    </a:solidFill>
                  </a:tcPr>
                </a:tc>
                <a:extLst>
                  <a:ext uri="{0D108BD9-81ED-4DB2-BD59-A6C34878D82A}">
                    <a16:rowId xmlns:a16="http://schemas.microsoft.com/office/drawing/2014/main" val="2098526454"/>
                  </a:ext>
                </a:extLst>
              </a:tr>
              <a:tr h="279138">
                <a:tc>
                  <a:txBody>
                    <a:bodyPr/>
                    <a:lstStyle/>
                    <a:p>
                      <a:pPr algn="r" fontAlgn="ctr"/>
                      <a:r>
                        <a:rPr lang="en-US">
                          <a:effectLst/>
                        </a:rPr>
                        <a:t>18/04/2014</a:t>
                      </a:r>
                    </a:p>
                  </a:txBody>
                  <a:tcPr anchor="ctr">
                    <a:lnL>
                      <a:noFill/>
                    </a:lnL>
                    <a:lnR>
                      <a:noFill/>
                    </a:lnR>
                    <a:lnT>
                      <a:noFill/>
                    </a:lnT>
                    <a:lnB>
                      <a:noFill/>
                    </a:lnB>
                    <a:solidFill>
                      <a:srgbClr val="FFFFFF"/>
                    </a:solidFill>
                  </a:tcPr>
                </a:tc>
                <a:tc>
                  <a:txBody>
                    <a:bodyPr/>
                    <a:lstStyle/>
                    <a:p>
                      <a:pPr algn="r" fontAlgn="ctr"/>
                      <a:r>
                        <a:rPr lang="en-US">
                          <a:effectLst/>
                        </a:rPr>
                        <a:t>Controlled (ocean)</a:t>
                      </a:r>
                    </a:p>
                  </a:txBody>
                  <a:tcPr anchor="ctr">
                    <a:lnL>
                      <a:noFill/>
                    </a:lnL>
                    <a:lnR>
                      <a:noFill/>
                    </a:lnR>
                    <a:lnT>
                      <a:noFill/>
                    </a:lnT>
                    <a:lnB>
                      <a:noFill/>
                    </a:lnB>
                    <a:solidFill>
                      <a:srgbClr val="FFFFFF"/>
                    </a:solidFill>
                  </a:tcPr>
                </a:tc>
                <a:tc>
                  <a:txBody>
                    <a:bodyPr/>
                    <a:lstStyle/>
                    <a:p>
                      <a:pPr algn="r" fontAlgn="ctr"/>
                      <a:r>
                        <a:rPr lang="en-US">
                          <a:effectLst/>
                        </a:rPr>
                        <a:t>2</a:t>
                      </a:r>
                    </a:p>
                  </a:txBody>
                  <a:tcPr anchor="ctr">
                    <a:lnL>
                      <a:noFill/>
                    </a:lnL>
                    <a:lnR>
                      <a:noFill/>
                    </a:lnR>
                    <a:lnT>
                      <a:noFill/>
                    </a:lnT>
                    <a:lnB>
                      <a:noFill/>
                    </a:lnB>
                    <a:solidFill>
                      <a:srgbClr val="FFFFFF"/>
                    </a:solidFill>
                  </a:tcPr>
                </a:tc>
                <a:extLst>
                  <a:ext uri="{0D108BD9-81ED-4DB2-BD59-A6C34878D82A}">
                    <a16:rowId xmlns:a16="http://schemas.microsoft.com/office/drawing/2014/main" val="1003428541"/>
                  </a:ext>
                </a:extLst>
              </a:tr>
              <a:tr h="279138">
                <a:tc>
                  <a:txBody>
                    <a:bodyPr/>
                    <a:lstStyle/>
                    <a:p>
                      <a:pPr algn="r" fontAlgn="ctr"/>
                      <a:r>
                        <a:rPr lang="en-US">
                          <a:effectLst/>
                        </a:rPr>
                        <a:t>08/06/2019</a:t>
                      </a:r>
                    </a:p>
                  </a:txBody>
                  <a:tcPr anchor="ctr">
                    <a:lnL>
                      <a:noFill/>
                    </a:lnL>
                    <a:lnR>
                      <a:noFill/>
                    </a:lnR>
                    <a:lnT>
                      <a:noFill/>
                    </a:lnT>
                    <a:lnB>
                      <a:noFill/>
                    </a:lnB>
                    <a:solidFill>
                      <a:srgbClr val="F5F5F5"/>
                    </a:solidFill>
                  </a:tcPr>
                </a:tc>
                <a:tc>
                  <a:txBody>
                    <a:bodyPr/>
                    <a:lstStyle/>
                    <a:p>
                      <a:pPr algn="r" fontAlgn="ctr"/>
                      <a:r>
                        <a:rPr lang="en-US">
                          <a:effectLst/>
                        </a:rPr>
                        <a:t>No attempt</a:t>
                      </a:r>
                    </a:p>
                  </a:txBody>
                  <a:tcPr anchor="ctr">
                    <a:lnL>
                      <a:noFill/>
                    </a:lnL>
                    <a:lnR>
                      <a:noFill/>
                    </a:lnR>
                    <a:lnT>
                      <a:noFill/>
                    </a:lnT>
                    <a:lnB>
                      <a:noFill/>
                    </a:lnB>
                    <a:solidFill>
                      <a:srgbClr val="F5F5F5"/>
                    </a:solidFill>
                  </a:tcPr>
                </a:tc>
                <a:tc>
                  <a:txBody>
                    <a:bodyPr/>
                    <a:lstStyle/>
                    <a:p>
                      <a:pPr algn="r" fontAlgn="ctr"/>
                      <a:r>
                        <a:rPr lang="en-US" dirty="0">
                          <a:effectLst/>
                        </a:rPr>
                        <a:t>1</a:t>
                      </a:r>
                    </a:p>
                  </a:txBody>
                  <a:tcPr anchor="ctr">
                    <a:lnL>
                      <a:noFill/>
                    </a:lnL>
                    <a:lnR>
                      <a:noFill/>
                    </a:lnR>
                    <a:lnT>
                      <a:noFill/>
                    </a:lnT>
                    <a:lnB>
                      <a:noFill/>
                    </a:lnB>
                    <a:solidFill>
                      <a:srgbClr val="F5F5F5"/>
                    </a:solidFill>
                  </a:tcPr>
                </a:tc>
                <a:extLst>
                  <a:ext uri="{0D108BD9-81ED-4DB2-BD59-A6C34878D82A}">
                    <a16:rowId xmlns:a16="http://schemas.microsoft.com/office/drawing/2014/main" val="368324528"/>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63181" y="1327377"/>
            <a:ext cx="9745589" cy="881743"/>
          </a:xfrm>
          <a:prstGeom prst="rect">
            <a:avLst/>
          </a:prstGeom>
        </p:spPr>
        <p:txBody>
          <a:bodyPr lIns="91440" tIns="45720" rIns="91440" bIns="45720" anchor="t">
            <a:normAutofit fontScale="77500" lnSpcReduction="20000"/>
          </a:bodyPr>
          <a:lstStyle/>
          <a:p>
            <a:r>
              <a:rPr lang="en-US" dirty="0"/>
              <a:t>Locations of launch sites follow the same pattern. They are near the coast and far from the cities for safety reasons. Close to the railroad and highway to make it easier to carry cargo to rockets and human transportation to launch sites.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a:t>
            </a:r>
          </a:p>
        </p:txBody>
      </p:sp>
      <p:pic>
        <p:nvPicPr>
          <p:cNvPr id="6" name="Picture 5">
            <a:extLst>
              <a:ext uri="{FF2B5EF4-FFF2-40B4-BE49-F238E27FC236}">
                <a16:creationId xmlns:a16="http://schemas.microsoft.com/office/drawing/2014/main" id="{A38EE37F-0A80-DDA5-3851-A1917C7AAF11}"/>
              </a:ext>
            </a:extLst>
          </p:cNvPr>
          <p:cNvPicPr>
            <a:picLocks noChangeAspect="1"/>
          </p:cNvPicPr>
          <p:nvPr/>
        </p:nvPicPr>
        <p:blipFill>
          <a:blip r:embed="rId3"/>
          <a:stretch>
            <a:fillRect/>
          </a:stretch>
        </p:blipFill>
        <p:spPr>
          <a:xfrm>
            <a:off x="770011" y="2209120"/>
            <a:ext cx="10055151" cy="4067854"/>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23987"/>
            <a:ext cx="9745589" cy="807584"/>
          </a:xfrm>
          <a:prstGeom prst="rect">
            <a:avLst/>
          </a:prstGeom>
        </p:spPr>
        <p:txBody>
          <a:bodyPr lIns="91440" tIns="45720" rIns="91440" bIns="45720" anchor="t">
            <a:normAutofit fontScale="70000" lnSpcReduction="20000"/>
          </a:bodyPr>
          <a:lstStyle/>
          <a:p>
            <a:pPr>
              <a:lnSpc>
                <a:spcPct val="100000"/>
              </a:lnSpc>
              <a:spcBef>
                <a:spcPts val="1400"/>
              </a:spcBef>
            </a:pPr>
            <a:r>
              <a:rPr lang="en-US" sz="2200" dirty="0">
                <a:solidFill>
                  <a:schemeClr val="accent3">
                    <a:lumMod val="25000"/>
                  </a:schemeClr>
                </a:solidFill>
                <a:latin typeface="Abadi"/>
              </a:rPr>
              <a:t>As we can see in the picture, number of launches made for each facility shows with a number. The total launches for CCAFS-SLC-40 is 7. If we click on this number we can see how many launches from that site are successful and how many of them failed. The green icon shows success, and the red icon shows failure. </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Outcomes for Sites</a:t>
            </a:r>
          </a:p>
        </p:txBody>
      </p:sp>
      <p:pic>
        <p:nvPicPr>
          <p:cNvPr id="4" name="Picture 3">
            <a:extLst>
              <a:ext uri="{FF2B5EF4-FFF2-40B4-BE49-F238E27FC236}">
                <a16:creationId xmlns:a16="http://schemas.microsoft.com/office/drawing/2014/main" id="{C8448CDA-A277-66B8-B702-6EBBEA966EF6}"/>
              </a:ext>
            </a:extLst>
          </p:cNvPr>
          <p:cNvPicPr>
            <a:picLocks noChangeAspect="1"/>
          </p:cNvPicPr>
          <p:nvPr/>
        </p:nvPicPr>
        <p:blipFill>
          <a:blip r:embed="rId3"/>
          <a:stretch>
            <a:fillRect/>
          </a:stretch>
        </p:blipFill>
        <p:spPr>
          <a:xfrm>
            <a:off x="1942341" y="2309324"/>
            <a:ext cx="7400925" cy="4117887"/>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58686"/>
            <a:ext cx="9974190" cy="781053"/>
          </a:xfrm>
          <a:prstGeom prst="rect">
            <a:avLst/>
          </a:prstGeom>
        </p:spPr>
        <p:txBody>
          <a:bodyPr lIns="91440" tIns="45720" rIns="91440" bIns="45720" anchor="t">
            <a:normAutofit fontScale="77500" lnSpcReduction="20000"/>
          </a:bodyPr>
          <a:lstStyle/>
          <a:p>
            <a:pPr>
              <a:lnSpc>
                <a:spcPct val="100000"/>
              </a:lnSpc>
              <a:spcBef>
                <a:spcPts val="1400"/>
              </a:spcBef>
            </a:pPr>
            <a:r>
              <a:rPr lang="en-US" sz="2200" dirty="0">
                <a:solidFill>
                  <a:schemeClr val="accent3">
                    <a:lumMod val="25000"/>
                  </a:schemeClr>
                </a:solidFill>
                <a:latin typeface="Abadi"/>
              </a:rPr>
              <a:t>As we can see from the picture that CCAFS-SLC-40 is almost the middle of the coast, highway, and railroad. However, it’s far from the city.  The second picture shows the distance between Launch Site and Melbourne.</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 to Highway, City, and Railroad</a:t>
            </a:r>
          </a:p>
        </p:txBody>
      </p:sp>
      <p:pic>
        <p:nvPicPr>
          <p:cNvPr id="7" name="Picture 6">
            <a:extLst>
              <a:ext uri="{FF2B5EF4-FFF2-40B4-BE49-F238E27FC236}">
                <a16:creationId xmlns:a16="http://schemas.microsoft.com/office/drawing/2014/main" id="{BE11218B-7F61-FE76-6D22-D60F9B86A098}"/>
              </a:ext>
            </a:extLst>
          </p:cNvPr>
          <p:cNvPicPr>
            <a:picLocks noChangeAspect="1"/>
          </p:cNvPicPr>
          <p:nvPr/>
        </p:nvPicPr>
        <p:blipFill>
          <a:blip r:embed="rId3"/>
          <a:stretch>
            <a:fillRect/>
          </a:stretch>
        </p:blipFill>
        <p:spPr>
          <a:xfrm>
            <a:off x="2340430" y="2246195"/>
            <a:ext cx="3668484" cy="3782455"/>
          </a:xfrm>
          <a:prstGeom prst="rect">
            <a:avLst/>
          </a:prstGeom>
        </p:spPr>
      </p:pic>
      <p:pic>
        <p:nvPicPr>
          <p:cNvPr id="10" name="Picture 9">
            <a:extLst>
              <a:ext uri="{FF2B5EF4-FFF2-40B4-BE49-F238E27FC236}">
                <a16:creationId xmlns:a16="http://schemas.microsoft.com/office/drawing/2014/main" id="{23A23818-49AD-74B9-B416-7E3B85EBF2B0}"/>
              </a:ext>
            </a:extLst>
          </p:cNvPr>
          <p:cNvPicPr>
            <a:picLocks noChangeAspect="1"/>
          </p:cNvPicPr>
          <p:nvPr/>
        </p:nvPicPr>
        <p:blipFill>
          <a:blip r:embed="rId4"/>
          <a:stretch>
            <a:fillRect/>
          </a:stretch>
        </p:blipFill>
        <p:spPr>
          <a:xfrm>
            <a:off x="6769252" y="2239739"/>
            <a:ext cx="2984348" cy="370182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9" y="1415143"/>
            <a:ext cx="5267932" cy="461043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US" sz="1800" dirty="0">
                <a:solidFill>
                  <a:schemeClr val="accent3">
                    <a:lumMod val="25000"/>
                  </a:schemeClr>
                </a:solidFill>
                <a:latin typeface="Abadi" panose="020B0604020104020204" pitchFamily="34" charset="0"/>
              </a:rPr>
              <a:t>SpaceX advertises Falcon 9 rocket launches on its website with a cost of 62 million dollars. However other providers cost upward of 165 million dollars each, much of the savings is because SpaceX manufactures reusable first-stage rockets. If we would able to determine whether the first stage will land then we can determine the cost of a launch. This information can be used if an alternate company wants to bid against SpaceX for a rocket launch.</a:t>
            </a:r>
          </a:p>
          <a:p>
            <a:pPr marL="457200" lvl="1" indent="0">
              <a:spcBef>
                <a:spcPts val="1400"/>
              </a:spcBef>
              <a:buNone/>
            </a:pPr>
            <a:endParaRPr lang="en-US" sz="10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457200" lvl="1" indent="0">
              <a:spcBef>
                <a:spcPts val="1400"/>
              </a:spcBef>
              <a:buNone/>
            </a:pPr>
            <a:r>
              <a:rPr lang="en-US" sz="1800" dirty="0">
                <a:solidFill>
                  <a:schemeClr val="accent3">
                    <a:lumMod val="25000"/>
                  </a:schemeClr>
                </a:solidFill>
                <a:latin typeface="Abadi" panose="020B0604020104020204" pitchFamily="34" charset="0"/>
              </a:rPr>
              <a:t>In this project, our main goal is to predict whether Falcon-9 first stage will land successfully.</a:t>
            </a:r>
          </a:p>
        </p:txBody>
      </p:sp>
      <p:pic>
        <p:nvPicPr>
          <p:cNvPr id="3" name="Picture 2" descr="A rocket taking off from a runway&#10;&#10;Description automatically generated">
            <a:extLst>
              <a:ext uri="{FF2B5EF4-FFF2-40B4-BE49-F238E27FC236}">
                <a16:creationId xmlns:a16="http://schemas.microsoft.com/office/drawing/2014/main" id="{E2EFA16B-2895-5E84-2A35-EBCF43A6EAB5}"/>
              </a:ext>
            </a:extLst>
          </p:cNvPr>
          <p:cNvPicPr>
            <a:picLocks noChangeAspect="1"/>
          </p:cNvPicPr>
          <p:nvPr/>
        </p:nvPicPr>
        <p:blipFill>
          <a:blip r:embed="rId3"/>
          <a:stretch>
            <a:fillRect/>
          </a:stretch>
        </p:blipFill>
        <p:spPr>
          <a:xfrm>
            <a:off x="6786182" y="1516001"/>
            <a:ext cx="4339018" cy="2204357"/>
          </a:xfrm>
          <a:prstGeom prst="rect">
            <a:avLst/>
          </a:prstGeom>
        </p:spPr>
      </p:pic>
      <p:pic>
        <p:nvPicPr>
          <p:cNvPr id="7" name="Picture 6" descr="A blue sky with white text&#10;&#10;Description automatically generated">
            <a:extLst>
              <a:ext uri="{FF2B5EF4-FFF2-40B4-BE49-F238E27FC236}">
                <a16:creationId xmlns:a16="http://schemas.microsoft.com/office/drawing/2014/main" id="{B2C7CBA9-D3E6-6B83-3089-FBFCF596460A}"/>
              </a:ext>
            </a:extLst>
          </p:cNvPr>
          <p:cNvPicPr>
            <a:picLocks noChangeAspect="1"/>
          </p:cNvPicPr>
          <p:nvPr/>
        </p:nvPicPr>
        <p:blipFill>
          <a:blip r:embed="rId4"/>
          <a:stretch>
            <a:fillRect/>
          </a:stretch>
        </p:blipFill>
        <p:spPr>
          <a:xfrm>
            <a:off x="6786182" y="4007067"/>
            <a:ext cx="4339018" cy="2219325"/>
          </a:xfrm>
          <a:prstGeom prst="rect">
            <a:avLst/>
          </a:prstGeom>
        </p:spPr>
      </p:pic>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51100"/>
            <a:ext cx="9745589" cy="549049"/>
          </a:xfrm>
          <a:prstGeom prst="rect">
            <a:avLst/>
          </a:prstGeom>
        </p:spPr>
        <p:txBody>
          <a:bodyPr lIns="91440" tIns="45720" rIns="91440" bIns="45720" anchor="t">
            <a:normAutofit fontScale="850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Each site has a different success rate. The most successful site seems to be KSC LC-39</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for All Sites</a:t>
            </a:r>
          </a:p>
        </p:txBody>
      </p:sp>
      <p:pic>
        <p:nvPicPr>
          <p:cNvPr id="4" name="Picture 3">
            <a:extLst>
              <a:ext uri="{FF2B5EF4-FFF2-40B4-BE49-F238E27FC236}">
                <a16:creationId xmlns:a16="http://schemas.microsoft.com/office/drawing/2014/main" id="{409F400B-5A0A-AE01-1060-8ACC90C16B44}"/>
              </a:ext>
            </a:extLst>
          </p:cNvPr>
          <p:cNvPicPr>
            <a:picLocks noChangeAspect="1"/>
          </p:cNvPicPr>
          <p:nvPr/>
        </p:nvPicPr>
        <p:blipFill>
          <a:blip r:embed="rId3"/>
          <a:stretch>
            <a:fillRect/>
          </a:stretch>
        </p:blipFill>
        <p:spPr>
          <a:xfrm>
            <a:off x="1396093" y="1983123"/>
            <a:ext cx="9029700" cy="415947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01638"/>
          </a:xfrm>
          <a:prstGeom prst="rect">
            <a:avLst/>
          </a:prstGeom>
        </p:spPr>
        <p:txBody>
          <a:bodyPr lIns="91440" tIns="45720" rIns="91440" bIns="45720" anchor="t">
            <a:normAutofit fontScale="92500" lnSpcReduction="20000"/>
          </a:bodyPr>
          <a:lstStyle/>
          <a:p>
            <a:r>
              <a:rPr lang="en-US" dirty="0"/>
              <a:t>KSC LC-39 is most successful site with 76.9% success rate</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Most Successful Launch Site</a:t>
            </a:r>
          </a:p>
        </p:txBody>
      </p:sp>
      <p:pic>
        <p:nvPicPr>
          <p:cNvPr id="4" name="Picture 3">
            <a:extLst>
              <a:ext uri="{FF2B5EF4-FFF2-40B4-BE49-F238E27FC236}">
                <a16:creationId xmlns:a16="http://schemas.microsoft.com/office/drawing/2014/main" id="{FBEEC45E-F39A-3E4D-C9AB-50A1F1BFC97B}"/>
              </a:ext>
            </a:extLst>
          </p:cNvPr>
          <p:cNvPicPr>
            <a:picLocks noChangeAspect="1"/>
          </p:cNvPicPr>
          <p:nvPr/>
        </p:nvPicPr>
        <p:blipFill>
          <a:blip r:embed="rId3"/>
          <a:stretch>
            <a:fillRect/>
          </a:stretch>
        </p:blipFill>
        <p:spPr>
          <a:xfrm>
            <a:off x="1292679" y="2281692"/>
            <a:ext cx="8953500" cy="42862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521915"/>
            <a:ext cx="10414662" cy="863146"/>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Launches have payloads less the 6000 kg seem to be more successful. Most of these launches were made with the FT booster model.</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 with Booster Version</a:t>
            </a:r>
          </a:p>
        </p:txBody>
      </p:sp>
      <p:pic>
        <p:nvPicPr>
          <p:cNvPr id="4" name="Picture 3">
            <a:extLst>
              <a:ext uri="{FF2B5EF4-FFF2-40B4-BE49-F238E27FC236}">
                <a16:creationId xmlns:a16="http://schemas.microsoft.com/office/drawing/2014/main" id="{DB46C3C9-3013-446B-DE24-57A12314757B}"/>
              </a:ext>
            </a:extLst>
          </p:cNvPr>
          <p:cNvPicPr>
            <a:picLocks noChangeAspect="1"/>
          </p:cNvPicPr>
          <p:nvPr/>
        </p:nvPicPr>
        <p:blipFill>
          <a:blip r:embed="rId3"/>
          <a:stretch>
            <a:fillRect/>
          </a:stretch>
        </p:blipFill>
        <p:spPr>
          <a:xfrm>
            <a:off x="1467254" y="2601686"/>
            <a:ext cx="9020175" cy="3825525"/>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Four different machine learning model developed. Training and testing accuracies plotted.</a:t>
            </a:r>
          </a:p>
          <a:p>
            <a:pPr>
              <a:lnSpc>
                <a:spcPct val="100000"/>
              </a:lnSpc>
              <a:spcBef>
                <a:spcPts val="1400"/>
              </a:spcBef>
            </a:pPr>
            <a:r>
              <a:rPr lang="en-US" sz="2200" dirty="0">
                <a:solidFill>
                  <a:schemeClr val="accent3">
                    <a:lumMod val="25000"/>
                  </a:schemeClr>
                </a:solidFill>
                <a:latin typeface="Abadi" panose="020B0604020104020204" pitchFamily="34" charset="0"/>
              </a:rPr>
              <a:t>Almost every model performs similarly. However, the decision tree has the potential to outperform other models.</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18434" name="Picture 2">
            <a:extLst>
              <a:ext uri="{FF2B5EF4-FFF2-40B4-BE49-F238E27FC236}">
                <a16:creationId xmlns:a16="http://schemas.microsoft.com/office/drawing/2014/main" id="{E87F9042-C125-55D4-1CFD-1A5405E63C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2084" y="1454258"/>
            <a:ext cx="5210175" cy="4571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889753" y="1456992"/>
            <a:ext cx="10395857" cy="850779"/>
          </a:xfrm>
          <a:prstGeom prst="rect">
            <a:avLst/>
          </a:prstGeom>
        </p:spPr>
        <p:txBody>
          <a:bodyPr>
            <a:noAutofit/>
          </a:bodyPr>
          <a:lstStyle/>
          <a:p>
            <a:pPr>
              <a:lnSpc>
                <a:spcPct val="100000"/>
              </a:lnSpc>
              <a:spcBef>
                <a:spcPts val="1400"/>
              </a:spcBef>
            </a:pPr>
            <a:r>
              <a:rPr lang="en-US" sz="2200" b="0" i="0" dirty="0">
                <a:solidFill>
                  <a:srgbClr val="292929"/>
                </a:solidFill>
                <a:effectLst/>
                <a:latin typeface="Abadi" panose="020B0604020104020204" pitchFamily="34" charset="0"/>
              </a:rPr>
              <a:t>Confusion matrix of Decision Tree Classifier proves its accuracy by showing the big</a:t>
            </a:r>
            <a:br>
              <a:rPr lang="en-US" sz="2200" b="0" i="0" dirty="0">
                <a:solidFill>
                  <a:srgbClr val="292929"/>
                </a:solidFill>
                <a:effectLst/>
                <a:latin typeface="Abadi" panose="020B0604020104020204" pitchFamily="34" charset="0"/>
              </a:rPr>
            </a:br>
            <a:r>
              <a:rPr lang="en-US" sz="2200" b="0" i="0" dirty="0">
                <a:solidFill>
                  <a:srgbClr val="292929"/>
                </a:solidFill>
                <a:effectLst/>
                <a:latin typeface="Abadi" panose="020B0604020104020204" pitchFamily="34" charset="0"/>
              </a:rPr>
              <a:t>numbers of true positives and true negatives compared to the false ones</a:t>
            </a:r>
            <a:r>
              <a:rPr lang="en-US" sz="2200" dirty="0">
                <a:latin typeface="Abadi" panose="020B0604020104020204" pitchFamily="34" charset="0"/>
              </a:rPr>
              <a:t> </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19458" name="Picture 2">
            <a:extLst>
              <a:ext uri="{FF2B5EF4-FFF2-40B4-BE49-F238E27FC236}">
                <a16:creationId xmlns:a16="http://schemas.microsoft.com/office/drawing/2014/main" id="{4E812048-4A73-A110-20FB-CF28FA9786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41171" y="2601685"/>
            <a:ext cx="6096000" cy="39297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371600"/>
            <a:ext cx="8613475" cy="4854792"/>
          </a:xfrm>
          <a:prstGeom prst="rect">
            <a:avLst/>
          </a:prstGeom>
        </p:spPr>
        <p:txBody>
          <a:bodyPr>
            <a:normAutofit/>
          </a:bodyPr>
          <a:lstStyle/>
          <a:p>
            <a:pPr>
              <a:lnSpc>
                <a:spcPct val="100000"/>
              </a:lnSpc>
              <a:spcBef>
                <a:spcPts val="1400"/>
              </a:spcBef>
            </a:pPr>
            <a:r>
              <a:rPr lang="en-US" sz="1800" b="0" i="0" dirty="0">
                <a:solidFill>
                  <a:srgbClr val="292929"/>
                </a:solidFill>
                <a:effectLst/>
                <a:latin typeface="Abadi" panose="020B0604020104020204" pitchFamily="34" charset="0"/>
              </a:rPr>
              <a:t>Different data sources were analyzed, refining conclusions along the</a:t>
            </a:r>
            <a:br>
              <a:rPr lang="en-US" sz="1800" b="0" i="0" dirty="0">
                <a:solidFill>
                  <a:srgbClr val="292929"/>
                </a:solidFill>
                <a:effectLst/>
                <a:latin typeface="Abadi" panose="020B0604020104020204" pitchFamily="34" charset="0"/>
              </a:rPr>
            </a:br>
            <a:r>
              <a:rPr lang="en-US" sz="1800" b="0" i="0" dirty="0">
                <a:solidFill>
                  <a:srgbClr val="292929"/>
                </a:solidFill>
                <a:effectLst/>
                <a:latin typeface="Abadi" panose="020B0604020104020204" pitchFamily="34" charset="0"/>
              </a:rPr>
              <a:t>process.</a:t>
            </a:r>
          </a:p>
          <a:p>
            <a:pPr>
              <a:lnSpc>
                <a:spcPct val="100000"/>
              </a:lnSpc>
              <a:spcBef>
                <a:spcPts val="1400"/>
              </a:spcBef>
            </a:pPr>
            <a:r>
              <a:rPr lang="en-US" sz="1800" dirty="0">
                <a:solidFill>
                  <a:srgbClr val="292929"/>
                </a:solidFill>
                <a:latin typeface="Abadi" panose="020B0604020104020204" pitchFamily="34" charset="0"/>
              </a:rPr>
              <a:t>Most successful launch site is KSC LC-39A;</a:t>
            </a:r>
          </a:p>
          <a:p>
            <a:pPr>
              <a:lnSpc>
                <a:spcPct val="100000"/>
              </a:lnSpc>
              <a:spcBef>
                <a:spcPts val="1400"/>
              </a:spcBef>
            </a:pPr>
            <a:r>
              <a:rPr lang="en-US" sz="1800" dirty="0">
                <a:solidFill>
                  <a:srgbClr val="292929"/>
                </a:solidFill>
                <a:latin typeface="Abadi" panose="020B0604020104020204" pitchFamily="34" charset="0"/>
              </a:rPr>
              <a:t>All launch site locations follow the same pattern.</a:t>
            </a:r>
          </a:p>
          <a:p>
            <a:pPr>
              <a:lnSpc>
                <a:spcPct val="100000"/>
              </a:lnSpc>
              <a:spcBef>
                <a:spcPts val="1400"/>
              </a:spcBef>
            </a:pPr>
            <a:r>
              <a:rPr lang="en-US" sz="1800" dirty="0">
                <a:solidFill>
                  <a:srgbClr val="292929"/>
                </a:solidFill>
                <a:latin typeface="Abadi" panose="020B0604020104020204" pitchFamily="34" charset="0"/>
              </a:rPr>
              <a:t>Launches above 7,000kg are less risky.</a:t>
            </a:r>
          </a:p>
          <a:p>
            <a:pPr>
              <a:lnSpc>
                <a:spcPct val="100000"/>
              </a:lnSpc>
              <a:spcBef>
                <a:spcPts val="1400"/>
              </a:spcBef>
            </a:pPr>
            <a:r>
              <a:rPr lang="en-US" sz="1800" dirty="0">
                <a:solidFill>
                  <a:srgbClr val="292929"/>
                </a:solidFill>
                <a:latin typeface="Abadi" panose="020B0604020104020204" pitchFamily="34" charset="0"/>
              </a:rPr>
              <a:t>Success rate of the launches increased over time, but first big jump was made in 2013</a:t>
            </a:r>
          </a:p>
          <a:p>
            <a:pPr>
              <a:lnSpc>
                <a:spcPct val="100000"/>
              </a:lnSpc>
              <a:spcBef>
                <a:spcPts val="1400"/>
              </a:spcBef>
            </a:pPr>
            <a:r>
              <a:rPr lang="en-US" sz="1800" dirty="0">
                <a:solidFill>
                  <a:srgbClr val="292929"/>
                </a:solidFill>
                <a:latin typeface="Abadi" panose="020B0604020104020204" pitchFamily="34" charset="0"/>
              </a:rPr>
              <a:t>Decision Tree Classifier can be used to predict successful landings and</a:t>
            </a:r>
            <a:br>
              <a:rPr lang="en-US" sz="1800" dirty="0">
                <a:solidFill>
                  <a:srgbClr val="292929"/>
                </a:solidFill>
                <a:latin typeface="Abadi" panose="020B0604020104020204" pitchFamily="34" charset="0"/>
              </a:rPr>
            </a:br>
            <a:r>
              <a:rPr lang="en-US" sz="1800" dirty="0">
                <a:solidFill>
                  <a:srgbClr val="292929"/>
                </a:solidFill>
                <a:latin typeface="Abadi" panose="020B0604020104020204" pitchFamily="34" charset="0"/>
              </a:rPr>
              <a:t>increase profits. </a:t>
            </a:r>
            <a:br>
              <a:rPr lang="en-US" sz="1800" dirty="0">
                <a:solidFill>
                  <a:srgbClr val="292929"/>
                </a:solidFill>
                <a:latin typeface="Abadi" panose="020B0604020104020204" pitchFamily="34" charset="0"/>
              </a:rPr>
            </a:br>
            <a:endParaRPr lang="en-US" sz="1800" dirty="0">
              <a:solidFill>
                <a:srgbClr val="292929"/>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Not any outside resources were used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15334"/>
            <a:ext cx="10104817" cy="542495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600"/>
              </a:spcBef>
              <a:buNone/>
            </a:pPr>
            <a:r>
              <a:rPr lang="en-US" sz="8800" dirty="0">
                <a:solidFill>
                  <a:srgbClr val="0B49CB"/>
                </a:solidFill>
                <a:latin typeface="Abadi"/>
              </a:rPr>
              <a:t>Executive Summary</a:t>
            </a:r>
          </a:p>
          <a:p>
            <a:pPr>
              <a:lnSpc>
                <a:spcPct val="120000"/>
              </a:lnSpc>
              <a:spcBef>
                <a:spcPts val="600"/>
              </a:spcBef>
            </a:pPr>
            <a:r>
              <a:rPr lang="en-US" sz="8800" dirty="0">
                <a:solidFill>
                  <a:schemeClr val="accent3">
                    <a:lumMod val="25000"/>
                  </a:schemeClr>
                </a:solidFill>
                <a:latin typeface="Abadi"/>
              </a:rPr>
              <a:t>Data collection methodology:</a:t>
            </a:r>
          </a:p>
          <a:p>
            <a:pPr lvl="1">
              <a:lnSpc>
                <a:spcPct val="120000"/>
              </a:lnSpc>
              <a:spcBef>
                <a:spcPts val="600"/>
              </a:spcBef>
            </a:pPr>
            <a:r>
              <a:rPr lang="en-US" sz="7600" dirty="0">
                <a:solidFill>
                  <a:schemeClr val="bg2">
                    <a:lumMod val="50000"/>
                  </a:schemeClr>
                </a:solidFill>
                <a:latin typeface="Abadi"/>
              </a:rPr>
              <a:t>Data is collected from two sources, these are:</a:t>
            </a:r>
          </a:p>
          <a:p>
            <a:pPr lvl="2">
              <a:lnSpc>
                <a:spcPct val="120000"/>
              </a:lnSpc>
              <a:spcBef>
                <a:spcPts val="600"/>
              </a:spcBef>
            </a:pPr>
            <a:r>
              <a:rPr lang="en-US" sz="7200" dirty="0">
                <a:solidFill>
                  <a:schemeClr val="bg2">
                    <a:lumMod val="50000"/>
                  </a:schemeClr>
                </a:solidFill>
                <a:latin typeface="Abadi"/>
              </a:rPr>
              <a:t> SpaceX API</a:t>
            </a:r>
          </a:p>
          <a:p>
            <a:pPr lvl="2">
              <a:lnSpc>
                <a:spcPct val="120000"/>
              </a:lnSpc>
              <a:spcBef>
                <a:spcPts val="600"/>
              </a:spcBef>
            </a:pPr>
            <a:r>
              <a:rPr lang="en-US" sz="7200" dirty="0">
                <a:solidFill>
                  <a:schemeClr val="bg2">
                    <a:lumMod val="50000"/>
                  </a:schemeClr>
                </a:solidFill>
                <a:latin typeface="Abadi"/>
              </a:rPr>
              <a:t>Wikipedia by using web scraping approaches</a:t>
            </a:r>
          </a:p>
          <a:p>
            <a:pPr>
              <a:lnSpc>
                <a:spcPct val="120000"/>
              </a:lnSpc>
              <a:spcBef>
                <a:spcPts val="600"/>
              </a:spcBef>
            </a:pPr>
            <a:r>
              <a:rPr lang="en-US" sz="8800" dirty="0">
                <a:solidFill>
                  <a:schemeClr val="accent3">
                    <a:lumMod val="25000"/>
                  </a:schemeClr>
                </a:solidFill>
                <a:latin typeface="Abadi"/>
              </a:rPr>
              <a:t>Perform data wrangling</a:t>
            </a:r>
          </a:p>
          <a:p>
            <a:pPr lvl="1">
              <a:lnSpc>
                <a:spcPct val="120000"/>
              </a:lnSpc>
              <a:spcBef>
                <a:spcPts val="600"/>
              </a:spcBef>
            </a:pPr>
            <a:r>
              <a:rPr lang="en-US" sz="7600" dirty="0">
                <a:solidFill>
                  <a:schemeClr val="bg2">
                    <a:lumMod val="50000"/>
                  </a:schemeClr>
                </a:solidFill>
                <a:latin typeface="Abadi"/>
              </a:rPr>
              <a:t>Collected data was organized by using pandas and missing values replaced with columns mean values. Landing outcome feature is created. Categorical variables turn into new features.</a:t>
            </a:r>
          </a:p>
          <a:p>
            <a:pPr>
              <a:lnSpc>
                <a:spcPct val="120000"/>
              </a:lnSpc>
              <a:spcBef>
                <a:spcPts val="6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6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600"/>
              </a:spcBef>
            </a:pPr>
            <a:r>
              <a:rPr lang="en-US" sz="8800" dirty="0">
                <a:solidFill>
                  <a:schemeClr val="accent3">
                    <a:lumMod val="25000"/>
                  </a:schemeClr>
                </a:solidFill>
                <a:latin typeface="Abadi"/>
              </a:rPr>
              <a:t>Perform predictive analysis using classification models</a:t>
            </a:r>
          </a:p>
          <a:p>
            <a:pPr lvl="1">
              <a:lnSpc>
                <a:spcPct val="120000"/>
              </a:lnSpc>
              <a:spcBef>
                <a:spcPts val="600"/>
              </a:spcBef>
            </a:pPr>
            <a:r>
              <a:rPr lang="en-US" sz="7600" dirty="0">
                <a:solidFill>
                  <a:schemeClr val="bg2">
                    <a:lumMod val="50000"/>
                  </a:schemeClr>
                </a:solidFill>
                <a:latin typeface="Abadi"/>
              </a:rPr>
              <a:t>Data is normalized and split into training and testing data. After that different machine learning models developed. Each model evaluated with different combinations of </a:t>
            </a:r>
            <a:r>
              <a:rPr lang="en-US" sz="7600" dirty="0" err="1">
                <a:solidFill>
                  <a:schemeClr val="bg2">
                    <a:lumMod val="50000"/>
                  </a:schemeClr>
                </a:solidFill>
                <a:latin typeface="Abadi"/>
              </a:rPr>
              <a:t>hyperparamaters</a:t>
            </a:r>
            <a:endParaRPr lang="en-US" sz="7600" dirty="0">
              <a:solidFill>
                <a:schemeClr val="bg2">
                  <a:lumMod val="50000"/>
                </a:schemeClr>
              </a:solidFill>
              <a:latin typeface="Abadi"/>
            </a:endParaRP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3987346"/>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Description of data collection process for SpaceX Falcon-9 Rockets </a:t>
            </a:r>
          </a:p>
          <a:p>
            <a:pPr lvl="1">
              <a:lnSpc>
                <a:spcPct val="100000"/>
              </a:lnSpc>
              <a:spcBef>
                <a:spcPts val="1400"/>
              </a:spcBef>
            </a:pPr>
            <a:r>
              <a:rPr lang="en-US" sz="1800" dirty="0">
                <a:solidFill>
                  <a:schemeClr val="accent3">
                    <a:lumMod val="25000"/>
                  </a:schemeClr>
                </a:solidFill>
                <a:latin typeface="Abadi" panose="020B0604020104020204" pitchFamily="34" charset="0"/>
              </a:rPr>
              <a:t>Data was collected with </a:t>
            </a:r>
            <a:r>
              <a:rPr lang="en-US" sz="1800" dirty="0" err="1">
                <a:solidFill>
                  <a:schemeClr val="accent3">
                    <a:lumMod val="25000"/>
                  </a:schemeClr>
                </a:solidFill>
                <a:latin typeface="Abadi" panose="020B0604020104020204" pitchFamily="34" charset="0"/>
              </a:rPr>
              <a:t>request.get</a:t>
            </a:r>
            <a:r>
              <a:rPr lang="en-US" sz="1800" dirty="0">
                <a:solidFill>
                  <a:schemeClr val="accent3">
                    <a:lumMod val="25000"/>
                  </a:schemeClr>
                </a:solidFill>
                <a:latin typeface="Abadi" panose="020B0604020104020204" pitchFamily="34" charset="0"/>
              </a:rPr>
              <a:t>() method by using a REST API for SpaceX. By using JSON, data content is turned into a Pandas data frame with .</a:t>
            </a:r>
            <a:r>
              <a:rPr lang="en-US" sz="1800" dirty="0" err="1">
                <a:solidFill>
                  <a:schemeClr val="accent3">
                    <a:lumMod val="25000"/>
                  </a:schemeClr>
                </a:solidFill>
                <a:latin typeface="Abadi" panose="020B0604020104020204" pitchFamily="34" charset="0"/>
              </a:rPr>
              <a:t>json_normalize</a:t>
            </a:r>
            <a:r>
              <a:rPr lang="en-US" sz="1800" dirty="0">
                <a:solidFill>
                  <a:schemeClr val="accent3">
                    <a:lumMod val="25000"/>
                  </a:schemeClr>
                </a:solidFill>
                <a:latin typeface="Abadi" panose="020B0604020104020204" pitchFamily="34" charset="0"/>
              </a:rPr>
              <a:t>() method. In this first data frame, most of the data was defined with ID numbers. To be able to solve this problem, API is used again to get information about launches using the IDs given for each launch. Specifically, </a:t>
            </a:r>
            <a:r>
              <a:rPr lang="en-US" sz="1800" i="1" dirty="0">
                <a:solidFill>
                  <a:schemeClr val="accent3">
                    <a:lumMod val="25000"/>
                  </a:schemeClr>
                </a:solidFill>
                <a:latin typeface="Abadi" panose="020B0604020104020204" pitchFamily="34" charset="0"/>
              </a:rPr>
              <a:t>rocket, payloads, launchpad, and cores </a:t>
            </a:r>
            <a:r>
              <a:rPr lang="en-US" sz="1800" dirty="0">
                <a:solidFill>
                  <a:schemeClr val="accent3">
                    <a:lumMod val="25000"/>
                  </a:schemeClr>
                </a:solidFill>
                <a:latin typeface="Abadi" panose="020B0604020104020204" pitchFamily="34" charset="0"/>
              </a:rPr>
              <a:t>columns are used with helper functions to pull the numeric data by using ID numbers for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Another, method was collecting data was web scraping. Historical data was collected for Falcon 9 from Wikipedia (</a:t>
            </a:r>
            <a:r>
              <a:rPr lang="en-US" sz="1400" b="0" i="0" u="sng" dirty="0">
                <a:solidFill>
                  <a:srgbClr val="296EAA"/>
                </a:solidFill>
                <a:effectLst/>
                <a:latin typeface="Helvetica Neue"/>
                <a:hlinkClick r:id="rId3"/>
              </a:rPr>
              <a:t>https://en.wikipedia.org/wiki/List_of_Falcon_9_and_Falcon_Heavy_launches</a:t>
            </a:r>
            <a:r>
              <a:rPr lang="en-US" sz="1800" dirty="0">
                <a:solidFill>
                  <a:schemeClr val="accent3">
                    <a:lumMod val="25000"/>
                  </a:schemeClr>
                </a:solidFill>
                <a:latin typeface="Abadi" panose="020B0604020104020204" pitchFamily="34" charset="0"/>
              </a:rPr>
              <a:t>). With the help of </a:t>
            </a:r>
            <a:r>
              <a:rPr lang="en-US" sz="1800" dirty="0" err="1">
                <a:solidFill>
                  <a:schemeClr val="accent3">
                    <a:lumMod val="25000"/>
                  </a:schemeClr>
                </a:solidFill>
                <a:latin typeface="Abadi" panose="020B0604020104020204" pitchFamily="34" charset="0"/>
              </a:rPr>
              <a:t>BeautifulSoup</a:t>
            </a:r>
            <a:r>
              <a:rPr lang="en-US" sz="1800" dirty="0">
                <a:solidFill>
                  <a:schemeClr val="accent3">
                    <a:lumMod val="25000"/>
                  </a:schemeClr>
                </a:solidFill>
                <a:latin typeface="Abadi" panose="020B0604020104020204" pitchFamily="34" charset="0"/>
              </a:rPr>
              <a:t> and Request libraries. Falcon-9 launched HTML table from the website page, parsed the table and converted it into a Pandas data frame </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Presenting data collection with SpaceX REST calls with key phrases and flowcharts:</a:t>
            </a: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Data Collected using SpaceX API, with get request and extracted content decoded to JSON file. JSON filed turned into Pandas data frame. After that, data is filtered and only Falcon-9 launches are kept. Missing values are replaced with mean values of the column.</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SpaceX API calls notebook: </a:t>
            </a:r>
            <a:r>
              <a:rPr lang="en-US" sz="2200" dirty="0">
                <a:solidFill>
                  <a:srgbClr val="1C7DDB"/>
                </a:solidFill>
                <a:latin typeface="Abadi" panose="020B0604020104020204" pitchFamily="34" charset="0"/>
                <a:hlinkClick r:id="rId3"/>
              </a:rPr>
              <a:t>https://github.com/okisna93/Applied_Data_Science_Capstone_Project/blob/main/1-jupyter-labs-spacex-data-collection-api.ipynb</a:t>
            </a:r>
            <a:r>
              <a:rPr lang="en-US" sz="2200" dirty="0">
                <a:solidFill>
                  <a:srgbClr val="1C7DDB"/>
                </a:solidFill>
                <a:latin typeface="Abadi" panose="020B0604020104020204" pitchFamily="34" charset="0"/>
              </a:rPr>
              <a:t>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Flowchart: Alternate Process 1">
            <a:extLst>
              <a:ext uri="{FF2B5EF4-FFF2-40B4-BE49-F238E27FC236}">
                <a16:creationId xmlns:a16="http://schemas.microsoft.com/office/drawing/2014/main" id="{7C352984-7633-7B07-19C3-7C69FBA65BB4}"/>
              </a:ext>
            </a:extLst>
          </p:cNvPr>
          <p:cNvSpPr/>
          <p:nvPr/>
        </p:nvSpPr>
        <p:spPr>
          <a:xfrm>
            <a:off x="7419372" y="2049833"/>
            <a:ext cx="2590800" cy="892629"/>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Request and parse the SpaceX launch data using the GET request</a:t>
            </a:r>
          </a:p>
        </p:txBody>
      </p:sp>
      <p:sp>
        <p:nvSpPr>
          <p:cNvPr id="7" name="Arrow: Down 6">
            <a:extLst>
              <a:ext uri="{FF2B5EF4-FFF2-40B4-BE49-F238E27FC236}">
                <a16:creationId xmlns:a16="http://schemas.microsoft.com/office/drawing/2014/main" id="{2D6464B8-3966-5185-8740-837BC59D19A7}"/>
              </a:ext>
            </a:extLst>
          </p:cNvPr>
          <p:cNvSpPr/>
          <p:nvPr/>
        </p:nvSpPr>
        <p:spPr>
          <a:xfrm>
            <a:off x="8557046" y="3144048"/>
            <a:ext cx="484632" cy="4763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Alternate Process 7">
            <a:extLst>
              <a:ext uri="{FF2B5EF4-FFF2-40B4-BE49-F238E27FC236}">
                <a16:creationId xmlns:a16="http://schemas.microsoft.com/office/drawing/2014/main" id="{BCBECCF0-71EA-198E-C329-BDA4DD99B4ED}"/>
              </a:ext>
            </a:extLst>
          </p:cNvPr>
          <p:cNvSpPr/>
          <p:nvPr/>
        </p:nvSpPr>
        <p:spPr>
          <a:xfrm>
            <a:off x="6913187" y="3646798"/>
            <a:ext cx="3603170" cy="892629"/>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Filter the </a:t>
            </a:r>
            <a:r>
              <a:rPr lang="en-US" dirty="0" err="1"/>
              <a:t>dataframe</a:t>
            </a:r>
            <a:r>
              <a:rPr lang="en-US" dirty="0"/>
              <a:t> to only include `Falcon 9` launches</a:t>
            </a:r>
          </a:p>
        </p:txBody>
      </p:sp>
      <p:sp>
        <p:nvSpPr>
          <p:cNvPr id="9" name="Arrow: Down 8">
            <a:extLst>
              <a:ext uri="{FF2B5EF4-FFF2-40B4-BE49-F238E27FC236}">
                <a16:creationId xmlns:a16="http://schemas.microsoft.com/office/drawing/2014/main" id="{9F198E81-20A3-331C-4ADD-AD5DFDC49BA8}"/>
              </a:ext>
            </a:extLst>
          </p:cNvPr>
          <p:cNvSpPr/>
          <p:nvPr/>
        </p:nvSpPr>
        <p:spPr>
          <a:xfrm>
            <a:off x="8524506" y="4565837"/>
            <a:ext cx="484632" cy="50275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owchart: Alternate Process 9">
            <a:extLst>
              <a:ext uri="{FF2B5EF4-FFF2-40B4-BE49-F238E27FC236}">
                <a16:creationId xmlns:a16="http://schemas.microsoft.com/office/drawing/2014/main" id="{F01A34AE-7C7A-4494-D0AC-1401E627AF9E}"/>
              </a:ext>
            </a:extLst>
          </p:cNvPr>
          <p:cNvSpPr/>
          <p:nvPr/>
        </p:nvSpPr>
        <p:spPr>
          <a:xfrm>
            <a:off x="6913187" y="5094998"/>
            <a:ext cx="3603169" cy="61264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Deal with Missing Values and Filtered Only Falcon-9 Launches</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491343"/>
            <a:ext cx="4738160" cy="4534229"/>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Presenting web scraping process with key phrases and flowcharts:</a:t>
            </a:r>
          </a:p>
          <a:p>
            <a:pPr marL="457200" lvl="1" indent="0">
              <a:lnSpc>
                <a:spcPct val="100000"/>
              </a:lnSpc>
              <a:spcBef>
                <a:spcPts val="1400"/>
              </a:spcBef>
              <a:buNone/>
            </a:pPr>
            <a:r>
              <a:rPr lang="en-US" sz="1800" dirty="0">
                <a:solidFill>
                  <a:schemeClr val="accent3">
                    <a:lumMod val="25000"/>
                  </a:schemeClr>
                </a:solidFill>
                <a:latin typeface="Abadi"/>
              </a:rPr>
              <a:t>Web scraping performed for Falcon-9 launches with </a:t>
            </a:r>
            <a:r>
              <a:rPr lang="en-US" sz="1800" dirty="0" err="1">
                <a:solidFill>
                  <a:schemeClr val="accent3">
                    <a:lumMod val="25000"/>
                  </a:schemeClr>
                </a:solidFill>
                <a:latin typeface="Abadi"/>
              </a:rPr>
              <a:t>BeautifulSoup</a:t>
            </a:r>
            <a:r>
              <a:rPr lang="en-US" sz="1800" dirty="0">
                <a:solidFill>
                  <a:schemeClr val="accent3">
                    <a:lumMod val="25000"/>
                  </a:schemeClr>
                </a:solidFill>
                <a:latin typeface="Abadi"/>
              </a:rPr>
              <a:t> and Request library from Wikipedia. Historical launch data pulled from the website and HTML table turned into Pandas data 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of the completed web scraping </a:t>
            </a:r>
            <a:r>
              <a:rPr lang="en-US" sz="2200" dirty="0" err="1">
                <a:solidFill>
                  <a:schemeClr val="accent3">
                    <a:lumMod val="25000"/>
                  </a:schemeClr>
                </a:solidFill>
                <a:latin typeface="Abadi" panose="020B0604020104020204" pitchFamily="34" charset="0"/>
              </a:rPr>
              <a:t>notebook:</a:t>
            </a:r>
            <a:r>
              <a:rPr lang="en-US" sz="2200" dirty="0" err="1">
                <a:solidFill>
                  <a:srgbClr val="0948CB"/>
                </a:solidFill>
                <a:latin typeface="Abadi" panose="020B0604020104020204" pitchFamily="34" charset="0"/>
                <a:hlinkClick r:id="rId3">
                  <a:extLst>
                    <a:ext uri="{A12FA001-AC4F-418D-AE19-62706E023703}">
                      <ahyp:hlinkClr xmlns:ahyp="http://schemas.microsoft.com/office/drawing/2018/hyperlinkcolor" val="tx"/>
                    </a:ext>
                  </a:extLst>
                </a:hlinkClick>
              </a:rPr>
              <a:t>h</a:t>
            </a:r>
            <a:r>
              <a:rPr lang="en-US" sz="2200" dirty="0" err="1">
                <a:solidFill>
                  <a:schemeClr val="accent3">
                    <a:lumMod val="25000"/>
                  </a:schemeClr>
                </a:solidFill>
                <a:latin typeface="Abadi" panose="020B0604020104020204" pitchFamily="34" charset="0"/>
                <a:hlinkClick r:id="rId3"/>
              </a:rPr>
              <a:t>ttps</a:t>
            </a:r>
            <a:r>
              <a:rPr lang="en-US" sz="2200" dirty="0">
                <a:solidFill>
                  <a:schemeClr val="accent3">
                    <a:lumMod val="25000"/>
                  </a:schemeClr>
                </a:solidFill>
                <a:latin typeface="Abadi" panose="020B0604020104020204" pitchFamily="34" charset="0"/>
                <a:hlinkClick r:id="rId3"/>
              </a:rPr>
              <a:t>://github.com/okisna93/</a:t>
            </a:r>
            <a:r>
              <a:rPr lang="en-US" sz="2200" dirty="0" err="1">
                <a:solidFill>
                  <a:schemeClr val="accent3">
                    <a:lumMod val="25000"/>
                  </a:schemeClr>
                </a:solidFill>
                <a:latin typeface="Abadi" panose="020B0604020104020204" pitchFamily="34" charset="0"/>
                <a:hlinkClick r:id="rId3"/>
              </a:rPr>
              <a:t>Applied_Data_Science_Capstone_Project</a:t>
            </a:r>
            <a:r>
              <a:rPr lang="en-US" sz="2200" dirty="0">
                <a:solidFill>
                  <a:schemeClr val="accent3">
                    <a:lumMod val="25000"/>
                  </a:schemeClr>
                </a:solidFill>
                <a:latin typeface="Abadi" panose="020B0604020104020204" pitchFamily="34" charset="0"/>
                <a:hlinkClick r:id="rId3"/>
              </a:rPr>
              <a:t>/blob/main/2-jupyter-labs-webscraping.ipynb</a:t>
            </a:r>
            <a:endParaRPr lang="en-US" sz="2200" dirty="0">
              <a:solidFill>
                <a:srgbClr val="0948CB"/>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endParaRPr lang="en-US" dirty="0">
              <a:cs typeface="Calibri"/>
            </a:endParaRPr>
          </a:p>
        </p:txBody>
      </p:sp>
      <p:sp>
        <p:nvSpPr>
          <p:cNvPr id="5" name="Flowchart: Alternate Process 4">
            <a:extLst>
              <a:ext uri="{FF2B5EF4-FFF2-40B4-BE49-F238E27FC236}">
                <a16:creationId xmlns:a16="http://schemas.microsoft.com/office/drawing/2014/main" id="{F7FA2210-A5C5-E788-6A0B-B12D938D850C}"/>
              </a:ext>
            </a:extLst>
          </p:cNvPr>
          <p:cNvSpPr/>
          <p:nvPr/>
        </p:nvSpPr>
        <p:spPr>
          <a:xfrm>
            <a:off x="6913187" y="2049833"/>
            <a:ext cx="3863670" cy="892629"/>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Request and </a:t>
            </a:r>
            <a:r>
              <a:rPr lang="en-US" dirty="0" err="1"/>
              <a:t>BeautifulSoup</a:t>
            </a:r>
            <a:r>
              <a:rPr lang="en-US" dirty="0"/>
              <a:t> used to pull HTML Falcon-9 Historic Data</a:t>
            </a:r>
          </a:p>
        </p:txBody>
      </p:sp>
      <p:sp>
        <p:nvSpPr>
          <p:cNvPr id="7" name="Arrow: Down 6">
            <a:extLst>
              <a:ext uri="{FF2B5EF4-FFF2-40B4-BE49-F238E27FC236}">
                <a16:creationId xmlns:a16="http://schemas.microsoft.com/office/drawing/2014/main" id="{435DE58C-EF7B-17CE-D11B-54832F97CEA0}"/>
              </a:ext>
            </a:extLst>
          </p:cNvPr>
          <p:cNvSpPr/>
          <p:nvPr/>
        </p:nvSpPr>
        <p:spPr>
          <a:xfrm>
            <a:off x="8557046" y="3144048"/>
            <a:ext cx="484632" cy="47634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Alternate Process 7">
            <a:extLst>
              <a:ext uri="{FF2B5EF4-FFF2-40B4-BE49-F238E27FC236}">
                <a16:creationId xmlns:a16="http://schemas.microsoft.com/office/drawing/2014/main" id="{D7886445-0B78-CC7A-1CC2-74C787874BAB}"/>
              </a:ext>
            </a:extLst>
          </p:cNvPr>
          <p:cNvSpPr/>
          <p:nvPr/>
        </p:nvSpPr>
        <p:spPr>
          <a:xfrm>
            <a:off x="6913187" y="3646798"/>
            <a:ext cx="3603170" cy="892629"/>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Extracted all columns and variables from the HTML table header</a:t>
            </a:r>
          </a:p>
        </p:txBody>
      </p:sp>
      <p:sp>
        <p:nvSpPr>
          <p:cNvPr id="9" name="Arrow: Down 8">
            <a:extLst>
              <a:ext uri="{FF2B5EF4-FFF2-40B4-BE49-F238E27FC236}">
                <a16:creationId xmlns:a16="http://schemas.microsoft.com/office/drawing/2014/main" id="{77302B38-BEDA-3BE3-9E84-5088E94D6875}"/>
              </a:ext>
            </a:extLst>
          </p:cNvPr>
          <p:cNvSpPr/>
          <p:nvPr/>
        </p:nvSpPr>
        <p:spPr>
          <a:xfrm>
            <a:off x="8524506" y="4565837"/>
            <a:ext cx="484632" cy="502751"/>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owchart: Alternate Process 9">
            <a:extLst>
              <a:ext uri="{FF2B5EF4-FFF2-40B4-BE49-F238E27FC236}">
                <a16:creationId xmlns:a16="http://schemas.microsoft.com/office/drawing/2014/main" id="{6BE4C134-B569-4CC5-3EC4-35FA074EC160}"/>
              </a:ext>
            </a:extLst>
          </p:cNvPr>
          <p:cNvSpPr/>
          <p:nvPr/>
        </p:nvSpPr>
        <p:spPr>
          <a:xfrm>
            <a:off x="6913187" y="5094998"/>
            <a:ext cx="3603169" cy="612648"/>
          </a:xfrm>
          <a:prstGeom prst="flowChartAlternateProcess">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Created a data frame by parsing the launch HTML tables</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467</TotalTime>
  <Words>3475</Words>
  <Application>Microsoft Office PowerPoint</Application>
  <PresentationFormat>Widescreen</PresentationFormat>
  <Paragraphs>492</Paragraphs>
  <Slides>49</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Helvetica Neue</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Ismet Okan Celik</cp:lastModifiedBy>
  <cp:revision>249</cp:revision>
  <dcterms:created xsi:type="dcterms:W3CDTF">2021-04-29T18:58:34Z</dcterms:created>
  <dcterms:modified xsi:type="dcterms:W3CDTF">2023-07-14T23:54:07Z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